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74" r:id="rId3"/>
    <p:sldId id="256" r:id="rId4"/>
    <p:sldId id="258" r:id="rId5"/>
    <p:sldId id="260" r:id="rId6"/>
    <p:sldId id="275" r:id="rId7"/>
    <p:sldId id="276" r:id="rId8"/>
    <p:sldId id="277" r:id="rId9"/>
    <p:sldId id="278" r:id="rId10"/>
    <p:sldId id="279" r:id="rId11"/>
    <p:sldId id="280" r:id="rId12"/>
    <p:sldId id="281" r:id="rId13"/>
    <p:sldId id="261" r:id="rId14"/>
    <p:sldId id="262" r:id="rId15"/>
    <p:sldId id="263" r:id="rId16"/>
    <p:sldId id="265" r:id="rId17"/>
    <p:sldId id="264" r:id="rId18"/>
    <p:sldId id="272" r:id="rId19"/>
    <p:sldId id="273"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senza titolo" id="{85F375BC-1FDB-4300-ACD0-5BD8A02006F7}">
          <p14:sldIdLst>
            <p14:sldId id="274"/>
            <p14:sldId id="256"/>
            <p14:sldId id="258"/>
            <p14:sldId id="260"/>
            <p14:sldId id="275"/>
            <p14:sldId id="276"/>
            <p14:sldId id="277"/>
            <p14:sldId id="278"/>
            <p14:sldId id="279"/>
            <p14:sldId id="280"/>
            <p14:sldId id="281"/>
            <p14:sldId id="261"/>
            <p14:sldId id="262"/>
            <p14:sldId id="263"/>
            <p14:sldId id="265"/>
            <p14:sldId id="264"/>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4AADD-2D56-44BC-B1E3-8FA482F26DF7}"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it-IT"/>
        </a:p>
      </dgm:t>
    </dgm:pt>
    <dgm:pt modelId="{6CE6D36D-6FC1-40FE-8160-C21E12C5B5D0}">
      <dgm:prSet phldrT="[Testo]"/>
      <dgm:spPr/>
      <dgm:t>
        <a:bodyPr/>
        <a:lstStyle/>
        <a:p>
          <a:r>
            <a:rPr lang="it-IT" dirty="0" smtClean="0">
              <a:solidFill>
                <a:srgbClr val="FF0000"/>
              </a:solidFill>
            </a:rPr>
            <a:t>Crisi della cittadinanza?</a:t>
          </a:r>
        </a:p>
        <a:p>
          <a:r>
            <a:rPr lang="it-IT" dirty="0" smtClean="0">
              <a:solidFill>
                <a:srgbClr val="FF0000"/>
              </a:solidFill>
            </a:rPr>
            <a:t>(lo scenario attuale)</a:t>
          </a:r>
          <a:endParaRPr lang="it-IT" dirty="0">
            <a:solidFill>
              <a:srgbClr val="FF0000"/>
            </a:solidFill>
          </a:endParaRPr>
        </a:p>
      </dgm:t>
    </dgm:pt>
    <dgm:pt modelId="{4FC0ACC3-235C-452A-B55A-848B7C87224F}" type="parTrans" cxnId="{424C5CA4-7DB8-4CAB-B183-DD20E1ADF053}">
      <dgm:prSet/>
      <dgm:spPr/>
      <dgm:t>
        <a:bodyPr/>
        <a:lstStyle/>
        <a:p>
          <a:endParaRPr lang="it-IT"/>
        </a:p>
      </dgm:t>
    </dgm:pt>
    <dgm:pt modelId="{4E5B7E5F-2F8F-47E1-BF51-505B341E3389}" type="sibTrans" cxnId="{424C5CA4-7DB8-4CAB-B183-DD20E1ADF053}">
      <dgm:prSet/>
      <dgm:spPr/>
      <dgm:t>
        <a:bodyPr/>
        <a:lstStyle/>
        <a:p>
          <a:endParaRPr lang="it-IT"/>
        </a:p>
      </dgm:t>
    </dgm:pt>
    <dgm:pt modelId="{666B7A32-23B4-4346-94C5-3C4EA74AC49D}">
      <dgm:prSet phldrT="[Testo]"/>
      <dgm:spPr/>
      <dgm:t>
        <a:bodyPr/>
        <a:lstStyle/>
        <a:p>
          <a:r>
            <a:rPr lang="it-IT" dirty="0" smtClean="0"/>
            <a:t>Multiculturalismo</a:t>
          </a:r>
          <a:endParaRPr lang="it-IT" dirty="0"/>
        </a:p>
      </dgm:t>
    </dgm:pt>
    <dgm:pt modelId="{A076C3D5-30AC-445C-B118-7FAD73355C97}" type="parTrans" cxnId="{BD0597FD-67CA-4D8D-B785-A91AA155C596}">
      <dgm:prSet/>
      <dgm:spPr/>
      <dgm:t>
        <a:bodyPr/>
        <a:lstStyle/>
        <a:p>
          <a:endParaRPr lang="it-IT"/>
        </a:p>
      </dgm:t>
    </dgm:pt>
    <dgm:pt modelId="{71A5C483-C3B5-4A63-87E0-0F05E3F71694}" type="sibTrans" cxnId="{BD0597FD-67CA-4D8D-B785-A91AA155C596}">
      <dgm:prSet/>
      <dgm:spPr/>
      <dgm:t>
        <a:bodyPr/>
        <a:lstStyle/>
        <a:p>
          <a:endParaRPr lang="it-IT"/>
        </a:p>
      </dgm:t>
    </dgm:pt>
    <dgm:pt modelId="{7FA3C6E6-D409-4EF0-81D4-12440F0330D3}">
      <dgm:prSet phldrT="[Testo]"/>
      <dgm:spPr/>
      <dgm:t>
        <a:bodyPr/>
        <a:lstStyle/>
        <a:p>
          <a:r>
            <a:rPr lang="it-IT" dirty="0" smtClean="0"/>
            <a:t>Crisi dello Stato-nazione</a:t>
          </a:r>
        </a:p>
        <a:p>
          <a:r>
            <a:rPr lang="it-IT" dirty="0" smtClean="0"/>
            <a:t>-nuove comunità politiche </a:t>
          </a:r>
          <a:r>
            <a:rPr lang="it-IT" smtClean="0"/>
            <a:t>infra- sovra-nazionali</a:t>
          </a:r>
          <a:endParaRPr lang="it-IT" dirty="0" smtClean="0"/>
        </a:p>
        <a:p>
          <a:r>
            <a:rPr lang="it-IT" dirty="0" smtClean="0"/>
            <a:t>-crisi della democrazia?</a:t>
          </a:r>
          <a:endParaRPr lang="it-IT" dirty="0"/>
        </a:p>
      </dgm:t>
    </dgm:pt>
    <dgm:pt modelId="{39FC8848-4AD9-4234-92ED-3FC1FE4495C1}" type="parTrans" cxnId="{1981B18B-B2BA-4856-94A2-8EBE5FB6FD53}">
      <dgm:prSet/>
      <dgm:spPr/>
      <dgm:t>
        <a:bodyPr/>
        <a:lstStyle/>
        <a:p>
          <a:endParaRPr lang="it-IT"/>
        </a:p>
      </dgm:t>
    </dgm:pt>
    <dgm:pt modelId="{7F2E51C1-997B-46F8-AD86-DAB25C05B15A}" type="sibTrans" cxnId="{1981B18B-B2BA-4856-94A2-8EBE5FB6FD53}">
      <dgm:prSet/>
      <dgm:spPr/>
      <dgm:t>
        <a:bodyPr/>
        <a:lstStyle/>
        <a:p>
          <a:endParaRPr lang="it-IT"/>
        </a:p>
      </dgm:t>
    </dgm:pt>
    <dgm:pt modelId="{6F6C2A2C-E04A-4CF9-BCB6-F77BA43F7080}">
      <dgm:prSet phldrT="[Testo]"/>
      <dgm:spPr/>
      <dgm:t>
        <a:bodyPr/>
        <a:lstStyle/>
        <a:p>
          <a:r>
            <a:rPr lang="it-IT" dirty="0" smtClean="0"/>
            <a:t>Flussi migratori</a:t>
          </a:r>
          <a:endParaRPr lang="it-IT" dirty="0"/>
        </a:p>
      </dgm:t>
    </dgm:pt>
    <dgm:pt modelId="{573C2D16-5F23-43C7-AC62-EF45789B020E}" type="parTrans" cxnId="{483D2997-3E6D-488B-90A2-3D7E05D7CC15}">
      <dgm:prSet/>
      <dgm:spPr/>
      <dgm:t>
        <a:bodyPr/>
        <a:lstStyle/>
        <a:p>
          <a:endParaRPr lang="it-IT"/>
        </a:p>
      </dgm:t>
    </dgm:pt>
    <dgm:pt modelId="{4398CA83-F878-4D97-8504-32F58E7081C5}" type="sibTrans" cxnId="{483D2997-3E6D-488B-90A2-3D7E05D7CC15}">
      <dgm:prSet/>
      <dgm:spPr/>
      <dgm:t>
        <a:bodyPr/>
        <a:lstStyle/>
        <a:p>
          <a:endParaRPr lang="it-IT"/>
        </a:p>
      </dgm:t>
    </dgm:pt>
    <dgm:pt modelId="{4FDA935A-E42B-4955-84A1-712B13B6EBEB}">
      <dgm:prSet phldrT="[Testo]"/>
      <dgm:spPr/>
      <dgm:t>
        <a:bodyPr/>
        <a:lstStyle/>
        <a:p>
          <a:r>
            <a:rPr lang="it-IT" dirty="0" smtClean="0"/>
            <a:t>Globalizzazione</a:t>
          </a:r>
          <a:endParaRPr lang="it-IT" dirty="0"/>
        </a:p>
      </dgm:t>
    </dgm:pt>
    <dgm:pt modelId="{07B6A69A-1D96-4C2E-9F6A-E071442612F9}" type="parTrans" cxnId="{52490B4D-0046-4240-9693-74D24A1B4839}">
      <dgm:prSet/>
      <dgm:spPr/>
      <dgm:t>
        <a:bodyPr/>
        <a:lstStyle/>
        <a:p>
          <a:endParaRPr lang="it-IT"/>
        </a:p>
      </dgm:t>
    </dgm:pt>
    <dgm:pt modelId="{6C0B45C1-6BF0-48C4-BE18-43B0E7CC635D}" type="sibTrans" cxnId="{52490B4D-0046-4240-9693-74D24A1B4839}">
      <dgm:prSet/>
      <dgm:spPr/>
      <dgm:t>
        <a:bodyPr/>
        <a:lstStyle/>
        <a:p>
          <a:endParaRPr lang="it-IT"/>
        </a:p>
      </dgm:t>
    </dgm:pt>
    <dgm:pt modelId="{08DE6E68-FC47-44B1-B538-01DA7A674AEC}" type="pres">
      <dgm:prSet presAssocID="{7F14AADD-2D56-44BC-B1E3-8FA482F26DF7}" presName="Name0" presStyleCnt="0">
        <dgm:presLayoutVars>
          <dgm:chMax val="1"/>
          <dgm:dir/>
          <dgm:animLvl val="ctr"/>
          <dgm:resizeHandles val="exact"/>
        </dgm:presLayoutVars>
      </dgm:prSet>
      <dgm:spPr/>
      <dgm:t>
        <a:bodyPr/>
        <a:lstStyle/>
        <a:p>
          <a:endParaRPr lang="it-IT"/>
        </a:p>
      </dgm:t>
    </dgm:pt>
    <dgm:pt modelId="{22A2DD30-1049-49D3-AAE5-9EB726B50C7B}" type="pres">
      <dgm:prSet presAssocID="{6CE6D36D-6FC1-40FE-8160-C21E12C5B5D0}" presName="centerShape" presStyleLbl="node0" presStyleIdx="0" presStyleCnt="1" custScaleX="131206" custScaleY="122064"/>
      <dgm:spPr/>
      <dgm:t>
        <a:bodyPr/>
        <a:lstStyle/>
        <a:p>
          <a:endParaRPr lang="it-IT"/>
        </a:p>
      </dgm:t>
    </dgm:pt>
    <dgm:pt modelId="{EB0FDBF6-589A-4D31-AD67-D8F009D3244C}" type="pres">
      <dgm:prSet presAssocID="{A076C3D5-30AC-445C-B118-7FAD73355C97}" presName="parTrans" presStyleLbl="sibTrans2D1" presStyleIdx="0" presStyleCnt="4"/>
      <dgm:spPr/>
      <dgm:t>
        <a:bodyPr/>
        <a:lstStyle/>
        <a:p>
          <a:endParaRPr lang="it-IT"/>
        </a:p>
      </dgm:t>
    </dgm:pt>
    <dgm:pt modelId="{0A31FFE0-85D6-405C-9D65-B2E5362B8BB0}" type="pres">
      <dgm:prSet presAssocID="{A076C3D5-30AC-445C-B118-7FAD73355C97}" presName="connectorText" presStyleLbl="sibTrans2D1" presStyleIdx="0" presStyleCnt="4"/>
      <dgm:spPr/>
      <dgm:t>
        <a:bodyPr/>
        <a:lstStyle/>
        <a:p>
          <a:endParaRPr lang="it-IT"/>
        </a:p>
      </dgm:t>
    </dgm:pt>
    <dgm:pt modelId="{636F7B10-1653-46D7-BD7B-548C90B74766}" type="pres">
      <dgm:prSet presAssocID="{666B7A32-23B4-4346-94C5-3C4EA74AC49D}" presName="node" presStyleLbl="node1" presStyleIdx="0" presStyleCnt="4" custScaleX="130229" custScaleY="110553">
        <dgm:presLayoutVars>
          <dgm:bulletEnabled val="1"/>
        </dgm:presLayoutVars>
      </dgm:prSet>
      <dgm:spPr/>
      <dgm:t>
        <a:bodyPr/>
        <a:lstStyle/>
        <a:p>
          <a:endParaRPr lang="it-IT"/>
        </a:p>
      </dgm:t>
    </dgm:pt>
    <dgm:pt modelId="{FA79850E-297D-4288-B931-54DBA89AA4FC}" type="pres">
      <dgm:prSet presAssocID="{39FC8848-4AD9-4234-92ED-3FC1FE4495C1}" presName="parTrans" presStyleLbl="sibTrans2D1" presStyleIdx="1" presStyleCnt="4"/>
      <dgm:spPr/>
      <dgm:t>
        <a:bodyPr/>
        <a:lstStyle/>
        <a:p>
          <a:endParaRPr lang="it-IT"/>
        </a:p>
      </dgm:t>
    </dgm:pt>
    <dgm:pt modelId="{94F9BD92-0142-476E-A374-F5587617532C}" type="pres">
      <dgm:prSet presAssocID="{39FC8848-4AD9-4234-92ED-3FC1FE4495C1}" presName="connectorText" presStyleLbl="sibTrans2D1" presStyleIdx="1" presStyleCnt="4"/>
      <dgm:spPr/>
      <dgm:t>
        <a:bodyPr/>
        <a:lstStyle/>
        <a:p>
          <a:endParaRPr lang="it-IT"/>
        </a:p>
      </dgm:t>
    </dgm:pt>
    <dgm:pt modelId="{4075B3FF-71C1-43C8-99E6-A88C3335DE04}" type="pres">
      <dgm:prSet presAssocID="{7FA3C6E6-D409-4EF0-81D4-12440F0330D3}" presName="node" presStyleLbl="node1" presStyleIdx="1" presStyleCnt="4" custScaleX="159053" custScaleY="128718" custRadScaleRad="119524" custRadScaleInc="-8788">
        <dgm:presLayoutVars>
          <dgm:bulletEnabled val="1"/>
        </dgm:presLayoutVars>
      </dgm:prSet>
      <dgm:spPr/>
      <dgm:t>
        <a:bodyPr/>
        <a:lstStyle/>
        <a:p>
          <a:endParaRPr lang="it-IT"/>
        </a:p>
      </dgm:t>
    </dgm:pt>
    <dgm:pt modelId="{FC800037-222D-48E4-946E-4FC538D7C34B}" type="pres">
      <dgm:prSet presAssocID="{573C2D16-5F23-43C7-AC62-EF45789B020E}" presName="parTrans" presStyleLbl="sibTrans2D1" presStyleIdx="2" presStyleCnt="4"/>
      <dgm:spPr/>
      <dgm:t>
        <a:bodyPr/>
        <a:lstStyle/>
        <a:p>
          <a:endParaRPr lang="it-IT"/>
        </a:p>
      </dgm:t>
    </dgm:pt>
    <dgm:pt modelId="{F96559CE-6150-4339-97ED-09764645FF86}" type="pres">
      <dgm:prSet presAssocID="{573C2D16-5F23-43C7-AC62-EF45789B020E}" presName="connectorText" presStyleLbl="sibTrans2D1" presStyleIdx="2" presStyleCnt="4"/>
      <dgm:spPr/>
      <dgm:t>
        <a:bodyPr/>
        <a:lstStyle/>
        <a:p>
          <a:endParaRPr lang="it-IT"/>
        </a:p>
      </dgm:t>
    </dgm:pt>
    <dgm:pt modelId="{DAC11E22-9DC4-4429-B20E-FF2902634579}" type="pres">
      <dgm:prSet presAssocID="{6F6C2A2C-E04A-4CF9-BCB6-F77BA43F7080}" presName="node" presStyleLbl="node1" presStyleIdx="2" presStyleCnt="4" custRadScaleRad="93930" custRadScaleInc="-1715">
        <dgm:presLayoutVars>
          <dgm:bulletEnabled val="1"/>
        </dgm:presLayoutVars>
      </dgm:prSet>
      <dgm:spPr/>
      <dgm:t>
        <a:bodyPr/>
        <a:lstStyle/>
        <a:p>
          <a:endParaRPr lang="it-IT"/>
        </a:p>
      </dgm:t>
    </dgm:pt>
    <dgm:pt modelId="{FF53C4FD-32EF-4967-A7C7-A80B669AA4F5}" type="pres">
      <dgm:prSet presAssocID="{07B6A69A-1D96-4C2E-9F6A-E071442612F9}" presName="parTrans" presStyleLbl="sibTrans2D1" presStyleIdx="3" presStyleCnt="4"/>
      <dgm:spPr/>
      <dgm:t>
        <a:bodyPr/>
        <a:lstStyle/>
        <a:p>
          <a:endParaRPr lang="it-IT"/>
        </a:p>
      </dgm:t>
    </dgm:pt>
    <dgm:pt modelId="{A21C90AF-B6D1-4DF7-823C-7A8793A72467}" type="pres">
      <dgm:prSet presAssocID="{07B6A69A-1D96-4C2E-9F6A-E071442612F9}" presName="connectorText" presStyleLbl="sibTrans2D1" presStyleIdx="3" presStyleCnt="4"/>
      <dgm:spPr/>
      <dgm:t>
        <a:bodyPr/>
        <a:lstStyle/>
        <a:p>
          <a:endParaRPr lang="it-IT"/>
        </a:p>
      </dgm:t>
    </dgm:pt>
    <dgm:pt modelId="{972872F2-0E3A-45AD-8EF4-25E8CBC07BA2}" type="pres">
      <dgm:prSet presAssocID="{4FDA935A-E42B-4955-84A1-712B13B6EBEB}" presName="node" presStyleLbl="node1" presStyleIdx="3" presStyleCnt="4" custScaleX="134200" custScaleY="122065" custRadScaleRad="123665" custRadScaleInc="-4564">
        <dgm:presLayoutVars>
          <dgm:bulletEnabled val="1"/>
        </dgm:presLayoutVars>
      </dgm:prSet>
      <dgm:spPr/>
      <dgm:t>
        <a:bodyPr/>
        <a:lstStyle/>
        <a:p>
          <a:endParaRPr lang="it-IT"/>
        </a:p>
      </dgm:t>
    </dgm:pt>
  </dgm:ptLst>
  <dgm:cxnLst>
    <dgm:cxn modelId="{84239894-0AEC-44B2-B652-0A52CDFA964A}" type="presOf" srcId="{4FDA935A-E42B-4955-84A1-712B13B6EBEB}" destId="{972872F2-0E3A-45AD-8EF4-25E8CBC07BA2}" srcOrd="0" destOrd="0" presId="urn:microsoft.com/office/officeart/2005/8/layout/radial5"/>
    <dgm:cxn modelId="{F10182FF-AAA1-45E6-BB39-BF1C4D573DBC}" type="presOf" srcId="{07B6A69A-1D96-4C2E-9F6A-E071442612F9}" destId="{FF53C4FD-32EF-4967-A7C7-A80B669AA4F5}" srcOrd="0" destOrd="0" presId="urn:microsoft.com/office/officeart/2005/8/layout/radial5"/>
    <dgm:cxn modelId="{460794BE-0BDC-41B7-A3E2-0437503CDFAE}" type="presOf" srcId="{A076C3D5-30AC-445C-B118-7FAD73355C97}" destId="{0A31FFE0-85D6-405C-9D65-B2E5362B8BB0}" srcOrd="1" destOrd="0" presId="urn:microsoft.com/office/officeart/2005/8/layout/radial5"/>
    <dgm:cxn modelId="{BD0597FD-67CA-4D8D-B785-A91AA155C596}" srcId="{6CE6D36D-6FC1-40FE-8160-C21E12C5B5D0}" destId="{666B7A32-23B4-4346-94C5-3C4EA74AC49D}" srcOrd="0" destOrd="0" parTransId="{A076C3D5-30AC-445C-B118-7FAD73355C97}" sibTransId="{71A5C483-C3B5-4A63-87E0-0F05E3F71694}"/>
    <dgm:cxn modelId="{424C5CA4-7DB8-4CAB-B183-DD20E1ADF053}" srcId="{7F14AADD-2D56-44BC-B1E3-8FA482F26DF7}" destId="{6CE6D36D-6FC1-40FE-8160-C21E12C5B5D0}" srcOrd="0" destOrd="0" parTransId="{4FC0ACC3-235C-452A-B55A-848B7C87224F}" sibTransId="{4E5B7E5F-2F8F-47E1-BF51-505B341E3389}"/>
    <dgm:cxn modelId="{1981B18B-B2BA-4856-94A2-8EBE5FB6FD53}" srcId="{6CE6D36D-6FC1-40FE-8160-C21E12C5B5D0}" destId="{7FA3C6E6-D409-4EF0-81D4-12440F0330D3}" srcOrd="1" destOrd="0" parTransId="{39FC8848-4AD9-4234-92ED-3FC1FE4495C1}" sibTransId="{7F2E51C1-997B-46F8-AD86-DAB25C05B15A}"/>
    <dgm:cxn modelId="{770F7E58-A4CD-48F1-A150-6220E2DCDED5}" type="presOf" srcId="{6CE6D36D-6FC1-40FE-8160-C21E12C5B5D0}" destId="{22A2DD30-1049-49D3-AAE5-9EB726B50C7B}" srcOrd="0" destOrd="0" presId="urn:microsoft.com/office/officeart/2005/8/layout/radial5"/>
    <dgm:cxn modelId="{150A50DD-BB4E-491C-8011-4C3607B56413}" type="presOf" srcId="{A076C3D5-30AC-445C-B118-7FAD73355C97}" destId="{EB0FDBF6-589A-4D31-AD67-D8F009D3244C}" srcOrd="0" destOrd="0" presId="urn:microsoft.com/office/officeart/2005/8/layout/radial5"/>
    <dgm:cxn modelId="{8C6BBC64-0E05-4AB6-904E-5235621F2754}" type="presOf" srcId="{573C2D16-5F23-43C7-AC62-EF45789B020E}" destId="{FC800037-222D-48E4-946E-4FC538D7C34B}" srcOrd="0" destOrd="0" presId="urn:microsoft.com/office/officeart/2005/8/layout/radial5"/>
    <dgm:cxn modelId="{12F30C24-1C07-4DF9-8718-671BAB03B223}" type="presOf" srcId="{6F6C2A2C-E04A-4CF9-BCB6-F77BA43F7080}" destId="{DAC11E22-9DC4-4429-B20E-FF2902634579}" srcOrd="0" destOrd="0" presId="urn:microsoft.com/office/officeart/2005/8/layout/radial5"/>
    <dgm:cxn modelId="{1E42B20E-B1CA-4FB8-B7E1-3AF38832862F}" type="presOf" srcId="{07B6A69A-1D96-4C2E-9F6A-E071442612F9}" destId="{A21C90AF-B6D1-4DF7-823C-7A8793A72467}" srcOrd="1" destOrd="0" presId="urn:microsoft.com/office/officeart/2005/8/layout/radial5"/>
    <dgm:cxn modelId="{119DFE2D-5D2B-4FC3-B1D3-454043C090AB}" type="presOf" srcId="{39FC8848-4AD9-4234-92ED-3FC1FE4495C1}" destId="{FA79850E-297D-4288-B931-54DBA89AA4FC}" srcOrd="0" destOrd="0" presId="urn:microsoft.com/office/officeart/2005/8/layout/radial5"/>
    <dgm:cxn modelId="{52490B4D-0046-4240-9693-74D24A1B4839}" srcId="{6CE6D36D-6FC1-40FE-8160-C21E12C5B5D0}" destId="{4FDA935A-E42B-4955-84A1-712B13B6EBEB}" srcOrd="3" destOrd="0" parTransId="{07B6A69A-1D96-4C2E-9F6A-E071442612F9}" sibTransId="{6C0B45C1-6BF0-48C4-BE18-43B0E7CC635D}"/>
    <dgm:cxn modelId="{F3802DB5-3227-4BF8-957C-EFC411505526}" type="presOf" srcId="{7FA3C6E6-D409-4EF0-81D4-12440F0330D3}" destId="{4075B3FF-71C1-43C8-99E6-A88C3335DE04}" srcOrd="0" destOrd="0" presId="urn:microsoft.com/office/officeart/2005/8/layout/radial5"/>
    <dgm:cxn modelId="{96239135-DC89-4D59-8D6B-34E06B340620}" type="presOf" srcId="{39FC8848-4AD9-4234-92ED-3FC1FE4495C1}" destId="{94F9BD92-0142-476E-A374-F5587617532C}" srcOrd="1" destOrd="0" presId="urn:microsoft.com/office/officeart/2005/8/layout/radial5"/>
    <dgm:cxn modelId="{483D2997-3E6D-488B-90A2-3D7E05D7CC15}" srcId="{6CE6D36D-6FC1-40FE-8160-C21E12C5B5D0}" destId="{6F6C2A2C-E04A-4CF9-BCB6-F77BA43F7080}" srcOrd="2" destOrd="0" parTransId="{573C2D16-5F23-43C7-AC62-EF45789B020E}" sibTransId="{4398CA83-F878-4D97-8504-32F58E7081C5}"/>
    <dgm:cxn modelId="{90D6312D-9977-47BF-97CF-A8C74A2F2227}" type="presOf" srcId="{573C2D16-5F23-43C7-AC62-EF45789B020E}" destId="{F96559CE-6150-4339-97ED-09764645FF86}" srcOrd="1" destOrd="0" presId="urn:microsoft.com/office/officeart/2005/8/layout/radial5"/>
    <dgm:cxn modelId="{69786807-C798-4E3A-B1E2-5CCC78A76796}" type="presOf" srcId="{666B7A32-23B4-4346-94C5-3C4EA74AC49D}" destId="{636F7B10-1653-46D7-BD7B-548C90B74766}" srcOrd="0" destOrd="0" presId="urn:microsoft.com/office/officeart/2005/8/layout/radial5"/>
    <dgm:cxn modelId="{4E6F40B2-5A73-4AA1-AD77-816C46CF58EA}" type="presOf" srcId="{7F14AADD-2D56-44BC-B1E3-8FA482F26DF7}" destId="{08DE6E68-FC47-44B1-B538-01DA7A674AEC}" srcOrd="0" destOrd="0" presId="urn:microsoft.com/office/officeart/2005/8/layout/radial5"/>
    <dgm:cxn modelId="{F6D63918-8173-42ED-A118-0DEA9326A010}" type="presParOf" srcId="{08DE6E68-FC47-44B1-B538-01DA7A674AEC}" destId="{22A2DD30-1049-49D3-AAE5-9EB726B50C7B}" srcOrd="0" destOrd="0" presId="urn:microsoft.com/office/officeart/2005/8/layout/radial5"/>
    <dgm:cxn modelId="{4424ECEA-4B58-4939-B44E-B1D1533A3118}" type="presParOf" srcId="{08DE6E68-FC47-44B1-B538-01DA7A674AEC}" destId="{EB0FDBF6-589A-4D31-AD67-D8F009D3244C}" srcOrd="1" destOrd="0" presId="urn:microsoft.com/office/officeart/2005/8/layout/radial5"/>
    <dgm:cxn modelId="{BE357873-8D98-4774-8695-7EC65876E98B}" type="presParOf" srcId="{EB0FDBF6-589A-4D31-AD67-D8F009D3244C}" destId="{0A31FFE0-85D6-405C-9D65-B2E5362B8BB0}" srcOrd="0" destOrd="0" presId="urn:microsoft.com/office/officeart/2005/8/layout/radial5"/>
    <dgm:cxn modelId="{85A90E55-6DD8-41EA-9767-3D5B3470DEC7}" type="presParOf" srcId="{08DE6E68-FC47-44B1-B538-01DA7A674AEC}" destId="{636F7B10-1653-46D7-BD7B-548C90B74766}" srcOrd="2" destOrd="0" presId="urn:microsoft.com/office/officeart/2005/8/layout/radial5"/>
    <dgm:cxn modelId="{91C5564D-669A-4254-B625-76E0CFB17B5A}" type="presParOf" srcId="{08DE6E68-FC47-44B1-B538-01DA7A674AEC}" destId="{FA79850E-297D-4288-B931-54DBA89AA4FC}" srcOrd="3" destOrd="0" presId="urn:microsoft.com/office/officeart/2005/8/layout/radial5"/>
    <dgm:cxn modelId="{4712DE05-D370-4E91-BA6A-5D8D9AE8C3F8}" type="presParOf" srcId="{FA79850E-297D-4288-B931-54DBA89AA4FC}" destId="{94F9BD92-0142-476E-A374-F5587617532C}" srcOrd="0" destOrd="0" presId="urn:microsoft.com/office/officeart/2005/8/layout/radial5"/>
    <dgm:cxn modelId="{B0DF1467-3AD9-49B6-B481-121F2119EEB7}" type="presParOf" srcId="{08DE6E68-FC47-44B1-B538-01DA7A674AEC}" destId="{4075B3FF-71C1-43C8-99E6-A88C3335DE04}" srcOrd="4" destOrd="0" presId="urn:microsoft.com/office/officeart/2005/8/layout/radial5"/>
    <dgm:cxn modelId="{A3BAD06E-683B-4349-84D2-0EF50943B969}" type="presParOf" srcId="{08DE6E68-FC47-44B1-B538-01DA7A674AEC}" destId="{FC800037-222D-48E4-946E-4FC538D7C34B}" srcOrd="5" destOrd="0" presId="urn:microsoft.com/office/officeart/2005/8/layout/radial5"/>
    <dgm:cxn modelId="{EB8313E1-6FD9-4D91-924A-79BAC5BBFE12}" type="presParOf" srcId="{FC800037-222D-48E4-946E-4FC538D7C34B}" destId="{F96559CE-6150-4339-97ED-09764645FF86}" srcOrd="0" destOrd="0" presId="urn:microsoft.com/office/officeart/2005/8/layout/radial5"/>
    <dgm:cxn modelId="{E196108E-5C57-4F56-A663-6FB1C29851A0}" type="presParOf" srcId="{08DE6E68-FC47-44B1-B538-01DA7A674AEC}" destId="{DAC11E22-9DC4-4429-B20E-FF2902634579}" srcOrd="6" destOrd="0" presId="urn:microsoft.com/office/officeart/2005/8/layout/radial5"/>
    <dgm:cxn modelId="{0C35ED11-F964-471E-AB22-76B767F3BA30}" type="presParOf" srcId="{08DE6E68-FC47-44B1-B538-01DA7A674AEC}" destId="{FF53C4FD-32EF-4967-A7C7-A80B669AA4F5}" srcOrd="7" destOrd="0" presId="urn:microsoft.com/office/officeart/2005/8/layout/radial5"/>
    <dgm:cxn modelId="{6EFBEEE7-476E-4382-B34F-6B1BE5D76CBD}" type="presParOf" srcId="{FF53C4FD-32EF-4967-A7C7-A80B669AA4F5}" destId="{A21C90AF-B6D1-4DF7-823C-7A8793A72467}" srcOrd="0" destOrd="0" presId="urn:microsoft.com/office/officeart/2005/8/layout/radial5"/>
    <dgm:cxn modelId="{EA2F2B67-3EF5-4339-859D-08B05B7EFDEA}" type="presParOf" srcId="{08DE6E68-FC47-44B1-B538-01DA7A674AEC}" destId="{972872F2-0E3A-45AD-8EF4-25E8CBC07BA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2DD30-1049-49D3-AAE5-9EB726B50C7B}">
      <dsp:nvSpPr>
        <dsp:cNvPr id="0" name=""/>
        <dsp:cNvSpPr/>
      </dsp:nvSpPr>
      <dsp:spPr>
        <a:xfrm>
          <a:off x="3341579" y="2473100"/>
          <a:ext cx="2039838" cy="18977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kern="1200" dirty="0" smtClean="0">
              <a:solidFill>
                <a:srgbClr val="FF0000"/>
              </a:solidFill>
            </a:rPr>
            <a:t>Crisi della cittadinanza?</a:t>
          </a:r>
        </a:p>
        <a:p>
          <a:pPr lvl="0" algn="ctr" defTabSz="755650">
            <a:lnSpc>
              <a:spcPct val="90000"/>
            </a:lnSpc>
            <a:spcBef>
              <a:spcPct val="0"/>
            </a:spcBef>
            <a:spcAft>
              <a:spcPct val="35000"/>
            </a:spcAft>
          </a:pPr>
          <a:r>
            <a:rPr lang="it-IT" sz="1700" kern="1200" dirty="0" smtClean="0">
              <a:solidFill>
                <a:srgbClr val="FF0000"/>
              </a:solidFill>
            </a:rPr>
            <a:t>(lo scenario attuale)</a:t>
          </a:r>
          <a:endParaRPr lang="it-IT" sz="1700" kern="1200" dirty="0">
            <a:solidFill>
              <a:srgbClr val="FF0000"/>
            </a:solidFill>
          </a:endParaRPr>
        </a:p>
      </dsp:txBody>
      <dsp:txXfrm>
        <a:off x="3640306" y="2751013"/>
        <a:ext cx="1442384" cy="1341882"/>
      </dsp:txXfrm>
    </dsp:sp>
    <dsp:sp modelId="{EB0FDBF6-589A-4D31-AD67-D8F009D3244C}">
      <dsp:nvSpPr>
        <dsp:cNvPr id="0" name=""/>
        <dsp:cNvSpPr/>
      </dsp:nvSpPr>
      <dsp:spPr>
        <a:xfrm rot="16200000">
          <a:off x="4268349" y="2038323"/>
          <a:ext cx="186298" cy="528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4296294" y="2171986"/>
        <a:ext cx="130409" cy="317156"/>
      </dsp:txXfrm>
    </dsp:sp>
    <dsp:sp modelId="{636F7B10-1653-46D7-BD7B-548C90B74766}">
      <dsp:nvSpPr>
        <dsp:cNvPr id="0" name=""/>
        <dsp:cNvSpPr/>
      </dsp:nvSpPr>
      <dsp:spPr>
        <a:xfrm>
          <a:off x="3096093" y="-26842"/>
          <a:ext cx="2530810" cy="21484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Multiculturalismo</a:t>
          </a:r>
          <a:endParaRPr lang="it-IT" sz="1600" kern="1200" dirty="0"/>
        </a:p>
      </dsp:txBody>
      <dsp:txXfrm>
        <a:off x="3466722" y="287789"/>
        <a:ext cx="1789552" cy="1519174"/>
      </dsp:txXfrm>
    </dsp:sp>
    <dsp:sp modelId="{FA79850E-297D-4288-B931-54DBA89AA4FC}">
      <dsp:nvSpPr>
        <dsp:cNvPr id="0" name=""/>
        <dsp:cNvSpPr/>
      </dsp:nvSpPr>
      <dsp:spPr>
        <a:xfrm rot="21362724">
          <a:off x="5438817" y="3078142"/>
          <a:ext cx="145803" cy="528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5438869" y="3185368"/>
        <a:ext cx="102062" cy="317156"/>
      </dsp:txXfrm>
    </dsp:sp>
    <dsp:sp modelId="{4075B3FF-71C1-43C8-99E6-A88C3335DE04}">
      <dsp:nvSpPr>
        <dsp:cNvPr id="0" name=""/>
        <dsp:cNvSpPr/>
      </dsp:nvSpPr>
      <dsp:spPr>
        <a:xfrm>
          <a:off x="5647450" y="1975492"/>
          <a:ext cx="3090963" cy="2501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Crisi dello Stato-nazione</a:t>
          </a:r>
        </a:p>
        <a:p>
          <a:pPr lvl="0" algn="ctr" defTabSz="711200">
            <a:lnSpc>
              <a:spcPct val="90000"/>
            </a:lnSpc>
            <a:spcBef>
              <a:spcPct val="0"/>
            </a:spcBef>
            <a:spcAft>
              <a:spcPct val="35000"/>
            </a:spcAft>
          </a:pPr>
          <a:r>
            <a:rPr lang="it-IT" sz="1600" kern="1200" dirty="0" smtClean="0"/>
            <a:t>-nuove comunità politiche </a:t>
          </a:r>
          <a:r>
            <a:rPr lang="it-IT" sz="1600" kern="1200" smtClean="0"/>
            <a:t>infra- sovra-nazionali</a:t>
          </a:r>
          <a:endParaRPr lang="it-IT" sz="1600" kern="1200" dirty="0" smtClean="0"/>
        </a:p>
        <a:p>
          <a:pPr lvl="0" algn="ctr" defTabSz="711200">
            <a:lnSpc>
              <a:spcPct val="90000"/>
            </a:lnSpc>
            <a:spcBef>
              <a:spcPct val="0"/>
            </a:spcBef>
            <a:spcAft>
              <a:spcPct val="35000"/>
            </a:spcAft>
          </a:pPr>
          <a:r>
            <a:rPr lang="it-IT" sz="1600" kern="1200" dirty="0" smtClean="0"/>
            <a:t>-crisi della democrazia?</a:t>
          </a:r>
          <a:endParaRPr lang="it-IT" sz="1600" kern="1200" dirty="0"/>
        </a:p>
      </dsp:txBody>
      <dsp:txXfrm>
        <a:off x="6100111" y="2341820"/>
        <a:ext cx="2185641" cy="1768790"/>
      </dsp:txXfrm>
    </dsp:sp>
    <dsp:sp modelId="{FC800037-222D-48E4-946E-4FC538D7C34B}">
      <dsp:nvSpPr>
        <dsp:cNvPr id="0" name=""/>
        <dsp:cNvSpPr/>
      </dsp:nvSpPr>
      <dsp:spPr>
        <a:xfrm rot="5353695">
          <a:off x="4294180" y="4256725"/>
          <a:ext cx="164246" cy="528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4318485" y="4337808"/>
        <a:ext cx="114972" cy="317156"/>
      </dsp:txXfrm>
    </dsp:sp>
    <dsp:sp modelId="{DAC11E22-9DC4-4429-B20E-FF2902634579}">
      <dsp:nvSpPr>
        <dsp:cNvPr id="0" name=""/>
        <dsp:cNvSpPr/>
      </dsp:nvSpPr>
      <dsp:spPr>
        <a:xfrm>
          <a:off x="3419863" y="4680516"/>
          <a:ext cx="1943354" cy="19433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Flussi migratori</a:t>
          </a:r>
          <a:endParaRPr lang="it-IT" sz="1600" kern="1200" dirty="0"/>
        </a:p>
      </dsp:txBody>
      <dsp:txXfrm>
        <a:off x="3704461" y="4965114"/>
        <a:ext cx="1374158" cy="1374158"/>
      </dsp:txXfrm>
    </dsp:sp>
    <dsp:sp modelId="{FF53C4FD-32EF-4967-A7C7-A80B669AA4F5}">
      <dsp:nvSpPr>
        <dsp:cNvPr id="0" name=""/>
        <dsp:cNvSpPr/>
      </dsp:nvSpPr>
      <dsp:spPr>
        <a:xfrm rot="10676772">
          <a:off x="2882860" y="3204859"/>
          <a:ext cx="324831" cy="5285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10800000">
        <a:off x="2980278" y="3308831"/>
        <a:ext cx="227382" cy="317156"/>
      </dsp:txXfrm>
    </dsp:sp>
    <dsp:sp modelId="{972872F2-0E3A-45AD-8EF4-25E8CBC07BA2}">
      <dsp:nvSpPr>
        <dsp:cNvPr id="0" name=""/>
        <dsp:cNvSpPr/>
      </dsp:nvSpPr>
      <dsp:spPr>
        <a:xfrm>
          <a:off x="122871" y="2341115"/>
          <a:ext cx="2607981" cy="23721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Globalizzazione</a:t>
          </a:r>
          <a:endParaRPr lang="it-IT" sz="1600" kern="1200" dirty="0"/>
        </a:p>
      </dsp:txBody>
      <dsp:txXfrm>
        <a:off x="504801" y="2688509"/>
        <a:ext cx="1844121" cy="167736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B73CDD9-24ED-4B51-B476-D7C756B8428D}" type="datetimeFigureOut">
              <a:rPr lang="it-IT" smtClean="0"/>
              <a:t>14/12/2013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12AF60-8BEA-4AA2-8930-B5FBA547AA21}" type="slidenum">
              <a:rPr lang="it-IT" smtClean="0"/>
              <a:t>‹N›</a:t>
            </a:fld>
            <a:endParaRPr lang="it-IT"/>
          </a:p>
        </p:txBody>
      </p:sp>
    </p:spTree>
    <p:extLst>
      <p:ext uri="{BB962C8B-B14F-4D97-AF65-F5344CB8AC3E}">
        <p14:creationId xmlns:p14="http://schemas.microsoft.com/office/powerpoint/2010/main" val="162481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73CDD9-24ED-4B51-B476-D7C756B8428D}" type="datetimeFigureOut">
              <a:rPr lang="it-IT" smtClean="0"/>
              <a:t>14/12/2013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12AF60-8BEA-4AA2-8930-B5FBA547AA21}" type="slidenum">
              <a:rPr lang="it-IT" smtClean="0"/>
              <a:t>‹N›</a:t>
            </a:fld>
            <a:endParaRPr lang="it-IT"/>
          </a:p>
        </p:txBody>
      </p:sp>
    </p:spTree>
    <p:extLst>
      <p:ext uri="{BB962C8B-B14F-4D97-AF65-F5344CB8AC3E}">
        <p14:creationId xmlns:p14="http://schemas.microsoft.com/office/powerpoint/2010/main" val="146384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73CDD9-24ED-4B51-B476-D7C756B8428D}" type="datetimeFigureOut">
              <a:rPr lang="it-IT" smtClean="0"/>
              <a:t>14/12/2013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12AF60-8BEA-4AA2-8930-B5FBA547AA21}" type="slidenum">
              <a:rPr lang="it-IT" smtClean="0"/>
              <a:t>‹N›</a:t>
            </a:fld>
            <a:endParaRPr lang="it-IT"/>
          </a:p>
        </p:txBody>
      </p:sp>
    </p:spTree>
    <p:extLst>
      <p:ext uri="{BB962C8B-B14F-4D97-AF65-F5344CB8AC3E}">
        <p14:creationId xmlns:p14="http://schemas.microsoft.com/office/powerpoint/2010/main" val="3567554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AF8BED2-2709-479F-A736-EE43A0E73F18}" type="datetimeFigureOut">
              <a:rPr lang="it-IT" smtClean="0">
                <a:solidFill>
                  <a:prstClr val="black">
                    <a:tint val="75000"/>
                  </a:prstClr>
                </a:solidFill>
              </a:rPr>
              <a:pPr/>
              <a:t>14/12/2013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3009E3A-9276-47CC-A1A4-23F68125C1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45495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F8BED2-2709-479F-A736-EE43A0E73F18}" type="datetimeFigureOut">
              <a:rPr lang="it-IT" smtClean="0">
                <a:solidFill>
                  <a:prstClr val="black">
                    <a:tint val="75000"/>
                  </a:prstClr>
                </a:solidFill>
              </a:rPr>
              <a:pPr/>
              <a:t>14/12/2013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3009E3A-9276-47CC-A1A4-23F68125C1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96873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AF8BED2-2709-479F-A736-EE43A0E73F18}" type="datetimeFigureOut">
              <a:rPr lang="it-IT" smtClean="0">
                <a:solidFill>
                  <a:prstClr val="black">
                    <a:tint val="75000"/>
                  </a:prstClr>
                </a:solidFill>
              </a:rPr>
              <a:pPr/>
              <a:t>14/12/2013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3009E3A-9276-47CC-A1A4-23F68125C1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08064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AF8BED2-2709-479F-A736-EE43A0E73F18}" type="datetimeFigureOut">
              <a:rPr lang="it-IT" smtClean="0">
                <a:solidFill>
                  <a:prstClr val="black">
                    <a:tint val="75000"/>
                  </a:prstClr>
                </a:solidFill>
              </a:rPr>
              <a:pPr/>
              <a:t>14/12/2013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3009E3A-9276-47CC-A1A4-23F68125C1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16617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AF8BED2-2709-479F-A736-EE43A0E73F18}" type="datetimeFigureOut">
              <a:rPr lang="it-IT" smtClean="0">
                <a:solidFill>
                  <a:prstClr val="black">
                    <a:tint val="75000"/>
                  </a:prstClr>
                </a:solidFill>
              </a:rPr>
              <a:pPr/>
              <a:t>14/12/2013</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3009E3A-9276-47CC-A1A4-23F68125C1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53874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AF8BED2-2709-479F-A736-EE43A0E73F18}" type="datetimeFigureOut">
              <a:rPr lang="it-IT" smtClean="0">
                <a:solidFill>
                  <a:prstClr val="black">
                    <a:tint val="75000"/>
                  </a:prstClr>
                </a:solidFill>
              </a:rPr>
              <a:pPr/>
              <a:t>14/12/2013</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3009E3A-9276-47CC-A1A4-23F68125C1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06893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AF8BED2-2709-479F-A736-EE43A0E73F18}" type="datetimeFigureOut">
              <a:rPr lang="it-IT" smtClean="0">
                <a:solidFill>
                  <a:prstClr val="black">
                    <a:tint val="75000"/>
                  </a:prstClr>
                </a:solidFill>
              </a:rPr>
              <a:pPr/>
              <a:t>14/12/2013</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3009E3A-9276-47CC-A1A4-23F68125C1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80892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F8BED2-2709-479F-A736-EE43A0E73F18}" type="datetimeFigureOut">
              <a:rPr lang="it-IT" smtClean="0">
                <a:solidFill>
                  <a:prstClr val="black">
                    <a:tint val="75000"/>
                  </a:prstClr>
                </a:solidFill>
              </a:rPr>
              <a:pPr/>
              <a:t>14/12/2013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3009E3A-9276-47CC-A1A4-23F68125C1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0484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73CDD9-24ED-4B51-B476-D7C756B8428D}" type="datetimeFigureOut">
              <a:rPr lang="it-IT" smtClean="0"/>
              <a:t>14/12/2013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12AF60-8BEA-4AA2-8930-B5FBA547AA21}" type="slidenum">
              <a:rPr lang="it-IT" smtClean="0"/>
              <a:t>‹N›</a:t>
            </a:fld>
            <a:endParaRPr lang="it-IT"/>
          </a:p>
        </p:txBody>
      </p:sp>
    </p:spTree>
    <p:extLst>
      <p:ext uri="{BB962C8B-B14F-4D97-AF65-F5344CB8AC3E}">
        <p14:creationId xmlns:p14="http://schemas.microsoft.com/office/powerpoint/2010/main" val="40160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F8BED2-2709-479F-A736-EE43A0E73F18}" type="datetimeFigureOut">
              <a:rPr lang="it-IT" smtClean="0">
                <a:solidFill>
                  <a:prstClr val="black">
                    <a:tint val="75000"/>
                  </a:prstClr>
                </a:solidFill>
              </a:rPr>
              <a:pPr/>
              <a:t>14/12/2013</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3009E3A-9276-47CC-A1A4-23F68125C1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12668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F8BED2-2709-479F-A736-EE43A0E73F18}" type="datetimeFigureOut">
              <a:rPr lang="it-IT" smtClean="0">
                <a:solidFill>
                  <a:prstClr val="black">
                    <a:tint val="75000"/>
                  </a:prstClr>
                </a:solidFill>
              </a:rPr>
              <a:pPr/>
              <a:t>14/12/2013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3009E3A-9276-47CC-A1A4-23F68125C1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38441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F8BED2-2709-479F-A736-EE43A0E73F18}" type="datetimeFigureOut">
              <a:rPr lang="it-IT" smtClean="0">
                <a:solidFill>
                  <a:prstClr val="black">
                    <a:tint val="75000"/>
                  </a:prstClr>
                </a:solidFill>
              </a:rPr>
              <a:pPr/>
              <a:t>14/12/2013</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3009E3A-9276-47CC-A1A4-23F68125C1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1294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B73CDD9-24ED-4B51-B476-D7C756B8428D}" type="datetimeFigureOut">
              <a:rPr lang="it-IT" smtClean="0"/>
              <a:t>14/12/2013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B12AF60-8BEA-4AA2-8930-B5FBA547AA21}" type="slidenum">
              <a:rPr lang="it-IT" smtClean="0"/>
              <a:t>‹N›</a:t>
            </a:fld>
            <a:endParaRPr lang="it-IT"/>
          </a:p>
        </p:txBody>
      </p:sp>
    </p:spTree>
    <p:extLst>
      <p:ext uri="{BB962C8B-B14F-4D97-AF65-F5344CB8AC3E}">
        <p14:creationId xmlns:p14="http://schemas.microsoft.com/office/powerpoint/2010/main" val="398757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B73CDD9-24ED-4B51-B476-D7C756B8428D}" type="datetimeFigureOut">
              <a:rPr lang="it-IT" smtClean="0"/>
              <a:t>14/12/2013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B12AF60-8BEA-4AA2-8930-B5FBA547AA21}" type="slidenum">
              <a:rPr lang="it-IT" smtClean="0"/>
              <a:t>‹N›</a:t>
            </a:fld>
            <a:endParaRPr lang="it-IT"/>
          </a:p>
        </p:txBody>
      </p:sp>
    </p:spTree>
    <p:extLst>
      <p:ext uri="{BB962C8B-B14F-4D97-AF65-F5344CB8AC3E}">
        <p14:creationId xmlns:p14="http://schemas.microsoft.com/office/powerpoint/2010/main" val="263427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B73CDD9-24ED-4B51-B476-D7C756B8428D}" type="datetimeFigureOut">
              <a:rPr lang="it-IT" smtClean="0"/>
              <a:t>14/12/2013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B12AF60-8BEA-4AA2-8930-B5FBA547AA21}" type="slidenum">
              <a:rPr lang="it-IT" smtClean="0"/>
              <a:t>‹N›</a:t>
            </a:fld>
            <a:endParaRPr lang="it-IT"/>
          </a:p>
        </p:txBody>
      </p:sp>
    </p:spTree>
    <p:extLst>
      <p:ext uri="{BB962C8B-B14F-4D97-AF65-F5344CB8AC3E}">
        <p14:creationId xmlns:p14="http://schemas.microsoft.com/office/powerpoint/2010/main" val="207909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B73CDD9-24ED-4B51-B476-D7C756B8428D}" type="datetimeFigureOut">
              <a:rPr lang="it-IT" smtClean="0"/>
              <a:t>14/12/2013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B12AF60-8BEA-4AA2-8930-B5FBA547AA21}" type="slidenum">
              <a:rPr lang="it-IT" smtClean="0"/>
              <a:t>‹N›</a:t>
            </a:fld>
            <a:endParaRPr lang="it-IT"/>
          </a:p>
        </p:txBody>
      </p:sp>
    </p:spTree>
    <p:extLst>
      <p:ext uri="{BB962C8B-B14F-4D97-AF65-F5344CB8AC3E}">
        <p14:creationId xmlns:p14="http://schemas.microsoft.com/office/powerpoint/2010/main" val="300202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B73CDD9-24ED-4B51-B476-D7C756B8428D}" type="datetimeFigureOut">
              <a:rPr lang="it-IT" smtClean="0"/>
              <a:t>14/12/2013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B12AF60-8BEA-4AA2-8930-B5FBA547AA21}" type="slidenum">
              <a:rPr lang="it-IT" smtClean="0"/>
              <a:t>‹N›</a:t>
            </a:fld>
            <a:endParaRPr lang="it-IT"/>
          </a:p>
        </p:txBody>
      </p:sp>
    </p:spTree>
    <p:extLst>
      <p:ext uri="{BB962C8B-B14F-4D97-AF65-F5344CB8AC3E}">
        <p14:creationId xmlns:p14="http://schemas.microsoft.com/office/powerpoint/2010/main" val="414010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B73CDD9-24ED-4B51-B476-D7C756B8428D}" type="datetimeFigureOut">
              <a:rPr lang="it-IT" smtClean="0"/>
              <a:t>14/12/2013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B12AF60-8BEA-4AA2-8930-B5FBA547AA21}" type="slidenum">
              <a:rPr lang="it-IT" smtClean="0"/>
              <a:t>‹N›</a:t>
            </a:fld>
            <a:endParaRPr lang="it-IT"/>
          </a:p>
        </p:txBody>
      </p:sp>
    </p:spTree>
    <p:extLst>
      <p:ext uri="{BB962C8B-B14F-4D97-AF65-F5344CB8AC3E}">
        <p14:creationId xmlns:p14="http://schemas.microsoft.com/office/powerpoint/2010/main" val="99595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B73CDD9-24ED-4B51-B476-D7C756B8428D}" type="datetimeFigureOut">
              <a:rPr lang="it-IT" smtClean="0"/>
              <a:t>14/12/2013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B12AF60-8BEA-4AA2-8930-B5FBA547AA21}" type="slidenum">
              <a:rPr lang="it-IT" smtClean="0"/>
              <a:t>‹N›</a:t>
            </a:fld>
            <a:endParaRPr lang="it-IT"/>
          </a:p>
        </p:txBody>
      </p:sp>
    </p:spTree>
    <p:extLst>
      <p:ext uri="{BB962C8B-B14F-4D97-AF65-F5344CB8AC3E}">
        <p14:creationId xmlns:p14="http://schemas.microsoft.com/office/powerpoint/2010/main" val="331327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3CDD9-24ED-4B51-B476-D7C756B8428D}" type="datetimeFigureOut">
              <a:rPr lang="it-IT" smtClean="0"/>
              <a:t>14/12/2013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2AF60-8BEA-4AA2-8930-B5FBA547AA21}" type="slidenum">
              <a:rPr lang="it-IT" smtClean="0"/>
              <a:t>‹N›</a:t>
            </a:fld>
            <a:endParaRPr lang="it-IT"/>
          </a:p>
        </p:txBody>
      </p:sp>
    </p:spTree>
    <p:extLst>
      <p:ext uri="{BB962C8B-B14F-4D97-AF65-F5344CB8AC3E}">
        <p14:creationId xmlns:p14="http://schemas.microsoft.com/office/powerpoint/2010/main" val="1485138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8BED2-2709-479F-A736-EE43A0E73F18}" type="datetimeFigureOut">
              <a:rPr lang="it-IT" smtClean="0">
                <a:solidFill>
                  <a:prstClr val="black">
                    <a:tint val="75000"/>
                  </a:prstClr>
                </a:solidFill>
              </a:rPr>
              <a:pPr/>
              <a:t>14/12/2013</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09E3A-9276-47CC-A1A4-23F68125C1F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799267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988840"/>
            <a:ext cx="8229600" cy="1143000"/>
          </a:xfrm>
        </p:spPr>
        <p:txBody>
          <a:bodyPr>
            <a:normAutofit fontScale="90000"/>
          </a:bodyPr>
          <a:lstStyle/>
          <a:p>
            <a:r>
              <a:rPr lang="it-IT" dirty="0" smtClean="0">
                <a:solidFill>
                  <a:srgbClr val="FF0000"/>
                </a:solidFill>
              </a:rPr>
              <a:t>Abitanti del mondo</a:t>
            </a:r>
            <a:br>
              <a:rPr lang="it-IT" dirty="0" smtClean="0">
                <a:solidFill>
                  <a:srgbClr val="FF0000"/>
                </a:solidFill>
              </a:rPr>
            </a:br>
            <a:r>
              <a:rPr lang="it-IT" dirty="0" smtClean="0">
                <a:solidFill>
                  <a:srgbClr val="FF0000"/>
                </a:solidFill>
              </a:rPr>
              <a:t>Globalizzazione e neoliberismo</a:t>
            </a:r>
            <a:endParaRPr lang="it-IT" dirty="0">
              <a:solidFill>
                <a:srgbClr val="FF0000"/>
              </a:solidFill>
            </a:endParaRPr>
          </a:p>
        </p:txBody>
      </p:sp>
    </p:spTree>
    <p:extLst>
      <p:ext uri="{BB962C8B-B14F-4D97-AF65-F5344CB8AC3E}">
        <p14:creationId xmlns:p14="http://schemas.microsoft.com/office/powerpoint/2010/main" val="300564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just"/>
            <a:r>
              <a:rPr lang="it-IT" sz="2800" dirty="0" smtClean="0">
                <a:solidFill>
                  <a:srgbClr val="FF0000"/>
                </a:solidFill>
              </a:rPr>
              <a:t>Utilizzo del conflitto nella prospettiva </a:t>
            </a:r>
            <a:r>
              <a:rPr lang="it-IT" sz="2800" dirty="0" err="1" smtClean="0">
                <a:solidFill>
                  <a:srgbClr val="FF0000"/>
                </a:solidFill>
              </a:rPr>
              <a:t>neoliberalista</a:t>
            </a:r>
            <a:endParaRPr lang="it-IT" sz="2800" dirty="0">
              <a:solidFill>
                <a:srgbClr val="FF0000"/>
              </a:solidFill>
            </a:endParaRPr>
          </a:p>
        </p:txBody>
      </p:sp>
      <p:sp>
        <p:nvSpPr>
          <p:cNvPr id="3" name="Segnaposto contenuto 2"/>
          <p:cNvSpPr>
            <a:spLocks noGrp="1"/>
          </p:cNvSpPr>
          <p:nvPr>
            <p:ph idx="1"/>
          </p:nvPr>
        </p:nvSpPr>
        <p:spPr/>
        <p:txBody>
          <a:bodyPr>
            <a:normAutofit fontScale="77500" lnSpcReduction="20000"/>
          </a:bodyPr>
          <a:lstStyle/>
          <a:p>
            <a:pPr lvl="0" algn="just"/>
            <a:r>
              <a:rPr lang="it-IT" dirty="0"/>
              <a:t>Nella prospettiva </a:t>
            </a:r>
            <a:r>
              <a:rPr lang="it-IT" dirty="0" err="1"/>
              <a:t>neoliberalista</a:t>
            </a:r>
            <a:r>
              <a:rPr lang="it-IT" dirty="0"/>
              <a:t>, il conflitto non va eleminato, ma utilizzato (anche per Foucault la </a:t>
            </a:r>
            <a:r>
              <a:rPr lang="it-IT" dirty="0" err="1"/>
              <a:t>governamentalità</a:t>
            </a:r>
            <a:r>
              <a:rPr lang="it-IT" dirty="0"/>
              <a:t> si basa su una forma di razionalità economica e presuppone un certo utilizzo dei sistemi </a:t>
            </a:r>
            <a:r>
              <a:rPr lang="it-IT" dirty="0" err="1"/>
              <a:t>sicuritari</a:t>
            </a:r>
            <a:r>
              <a:rPr lang="it-IT" dirty="0"/>
              <a:t>): esso viene relegato in zone marginali, laddove momentaneamente non è sfruttabile. </a:t>
            </a:r>
            <a:endParaRPr lang="it-IT" sz="2000" dirty="0"/>
          </a:p>
          <a:p>
            <a:pPr marL="0" indent="0" algn="just">
              <a:buNone/>
            </a:pPr>
            <a:endParaRPr lang="it-IT" sz="2000" dirty="0"/>
          </a:p>
          <a:p>
            <a:pPr algn="just"/>
            <a:r>
              <a:rPr lang="it-IT" dirty="0"/>
              <a:t>«In tal modo, il conflitto in ultima istanza viene al tempo stesso individualizzato e rimosso, e in ogni caso spogliato a forza del suo ruolo costituente, che implica l’accesso di tutti gli antagonismi e dei loro portatori alla sfera pubblica» </a:t>
            </a:r>
            <a:endParaRPr lang="it-IT" dirty="0" smtClean="0"/>
          </a:p>
          <a:p>
            <a:pPr marL="444500" indent="0" algn="just">
              <a:buNone/>
            </a:pPr>
            <a:r>
              <a:rPr lang="it-IT" sz="2300" dirty="0" smtClean="0"/>
              <a:t>(</a:t>
            </a:r>
            <a:r>
              <a:rPr lang="it-IT" sz="2300" dirty="0"/>
              <a:t>E. </a:t>
            </a:r>
            <a:r>
              <a:rPr lang="it-IT" sz="2300" dirty="0" err="1"/>
              <a:t>Balibar</a:t>
            </a:r>
            <a:r>
              <a:rPr lang="it-IT" sz="2300" dirty="0"/>
              <a:t>, </a:t>
            </a:r>
            <a:r>
              <a:rPr lang="it-IT" sz="2300" i="1" dirty="0" smtClean="0"/>
              <a:t>Cittadinanza</a:t>
            </a:r>
            <a:r>
              <a:rPr lang="it-IT" sz="2300" dirty="0" smtClean="0"/>
              <a:t>, </a:t>
            </a:r>
            <a:r>
              <a:rPr lang="it-IT" sz="2300" dirty="0"/>
              <a:t>p. 154) (vedi tutta la riflessione sulla crisi della rappresentanza e quindi della democrazia, nelle pp. 152-154)</a:t>
            </a:r>
            <a:endParaRPr lang="it-IT" sz="1400" dirty="0"/>
          </a:p>
          <a:p>
            <a:endParaRPr lang="it-IT" sz="2000" dirty="0"/>
          </a:p>
          <a:p>
            <a:endParaRPr lang="it-IT" dirty="0"/>
          </a:p>
        </p:txBody>
      </p:sp>
    </p:spTree>
    <p:extLst>
      <p:ext uri="{BB962C8B-B14F-4D97-AF65-F5344CB8AC3E}">
        <p14:creationId xmlns:p14="http://schemas.microsoft.com/office/powerpoint/2010/main" val="10530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1"/>
            <a:ext cx="8229600" cy="748680"/>
          </a:xfrm>
        </p:spPr>
        <p:txBody>
          <a:bodyPr>
            <a:noAutofit/>
          </a:bodyPr>
          <a:lstStyle/>
          <a:p>
            <a:pPr marL="0" indent="0" algn="ctr">
              <a:buNone/>
            </a:pPr>
            <a:r>
              <a:rPr lang="it-IT" sz="4400" dirty="0" smtClean="0">
                <a:solidFill>
                  <a:srgbClr val="FF0000"/>
                </a:solidFill>
              </a:rPr>
              <a:t>Identità e identificazione</a:t>
            </a:r>
            <a:endParaRPr lang="it-IT" sz="4400" dirty="0">
              <a:solidFill>
                <a:srgbClr val="FF0000"/>
              </a:solidFill>
            </a:endParaRPr>
          </a:p>
        </p:txBody>
      </p:sp>
      <p:sp>
        <p:nvSpPr>
          <p:cNvPr id="4" name="Titolo 3"/>
          <p:cNvSpPr>
            <a:spLocks noGrp="1"/>
          </p:cNvSpPr>
          <p:nvPr>
            <p:ph type="title"/>
          </p:nvPr>
        </p:nvSpPr>
        <p:spPr/>
        <p:txBody>
          <a:bodyPr/>
          <a:lstStyle/>
          <a:p>
            <a:endParaRPr lang="it-IT"/>
          </a:p>
        </p:txBody>
      </p:sp>
    </p:spTree>
    <p:extLst>
      <p:ext uri="{BB962C8B-B14F-4D97-AF65-F5344CB8AC3E}">
        <p14:creationId xmlns:p14="http://schemas.microsoft.com/office/powerpoint/2010/main" val="209985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755576" y="764705"/>
            <a:ext cx="7772400" cy="864095"/>
          </a:xfrm>
        </p:spPr>
        <p:txBody>
          <a:bodyPr>
            <a:normAutofit/>
          </a:bodyPr>
          <a:lstStyle/>
          <a:p>
            <a:r>
              <a:rPr lang="it-IT" sz="2800" dirty="0" smtClean="0">
                <a:solidFill>
                  <a:srgbClr val="FF0000"/>
                </a:solidFill>
              </a:rPr>
              <a:t>Contrastare/andare oltre l’identità (F. </a:t>
            </a:r>
            <a:r>
              <a:rPr lang="it-IT" sz="2800" dirty="0" err="1" smtClean="0">
                <a:solidFill>
                  <a:srgbClr val="FF0000"/>
                </a:solidFill>
              </a:rPr>
              <a:t>Remotti</a:t>
            </a:r>
            <a:r>
              <a:rPr lang="it-IT" sz="2800" dirty="0" smtClean="0">
                <a:solidFill>
                  <a:srgbClr val="FF0000"/>
                </a:solidFill>
              </a:rPr>
              <a:t>)</a:t>
            </a:r>
            <a:endParaRPr lang="it-IT" sz="2800" dirty="0">
              <a:solidFill>
                <a:srgbClr val="FF0000"/>
              </a:solidFill>
            </a:endParaRPr>
          </a:p>
        </p:txBody>
      </p:sp>
      <p:sp>
        <p:nvSpPr>
          <p:cNvPr id="3" name="Sottotitolo 2"/>
          <p:cNvSpPr>
            <a:spLocks noGrp="1"/>
          </p:cNvSpPr>
          <p:nvPr>
            <p:ph type="subTitle" idx="1"/>
          </p:nvPr>
        </p:nvSpPr>
        <p:spPr>
          <a:xfrm>
            <a:off x="1187624" y="1916832"/>
            <a:ext cx="6616824" cy="3816424"/>
          </a:xfrm>
        </p:spPr>
        <p:txBody>
          <a:bodyPr>
            <a:noAutofit/>
          </a:bodyPr>
          <a:lstStyle/>
          <a:p>
            <a:pPr marL="171450" lvl="0" indent="-171450" algn="just" latinLnBrk="1">
              <a:buFont typeface="Arial" pitchFamily="34" charset="0"/>
              <a:buChar char="•"/>
            </a:pPr>
            <a:r>
              <a:rPr lang="it-IT" sz="1200" b="1" dirty="0" smtClean="0">
                <a:solidFill>
                  <a:schemeClr val="tx1"/>
                </a:solidFill>
              </a:rPr>
              <a:t>Contrastare </a:t>
            </a:r>
            <a:r>
              <a:rPr lang="it-IT" sz="1200" b="1" dirty="0">
                <a:solidFill>
                  <a:schemeClr val="tx1"/>
                </a:solidFill>
              </a:rPr>
              <a:t>il concetto di identità, fino ad arrivare a sostenere che al limite…non esiste</a:t>
            </a:r>
            <a:endParaRPr lang="it-IT" sz="1200" dirty="0">
              <a:solidFill>
                <a:schemeClr val="tx1"/>
              </a:solidFill>
            </a:endParaRPr>
          </a:p>
          <a:p>
            <a:pPr marL="171450" lvl="0" indent="-171450" algn="just" latinLnBrk="1">
              <a:buFont typeface="Arial" pitchFamily="34" charset="0"/>
              <a:buChar char="•"/>
            </a:pPr>
            <a:r>
              <a:rPr lang="it-IT" sz="1200" b="1" dirty="0">
                <a:solidFill>
                  <a:schemeClr val="tx1"/>
                </a:solidFill>
              </a:rPr>
              <a:t>La retorica dei discorsi identitari e il contesto sociopolitico degli anni ‘90</a:t>
            </a:r>
            <a:endParaRPr lang="it-IT" sz="1200" dirty="0">
              <a:solidFill>
                <a:schemeClr val="tx1"/>
              </a:solidFill>
            </a:endParaRPr>
          </a:p>
          <a:p>
            <a:pPr marL="171450" lvl="0" indent="-171450" algn="just" latinLnBrk="1">
              <a:buFont typeface="Arial" pitchFamily="34" charset="0"/>
              <a:buChar char="•"/>
            </a:pPr>
            <a:r>
              <a:rPr lang="it-IT" sz="1200" b="1" dirty="0">
                <a:solidFill>
                  <a:schemeClr val="tx1"/>
                </a:solidFill>
              </a:rPr>
              <a:t>L’identità non spiega niente, ma va spiegata (è </a:t>
            </a:r>
            <a:r>
              <a:rPr lang="it-IT" sz="1200" b="1" dirty="0" err="1">
                <a:solidFill>
                  <a:schemeClr val="tx1"/>
                </a:solidFill>
              </a:rPr>
              <a:t>definiendum</a:t>
            </a:r>
            <a:r>
              <a:rPr lang="it-IT" sz="1200" b="1" dirty="0">
                <a:solidFill>
                  <a:schemeClr val="tx1"/>
                </a:solidFill>
              </a:rPr>
              <a:t> e non un </a:t>
            </a:r>
            <a:r>
              <a:rPr lang="it-IT" sz="1200" b="1" dirty="0" err="1">
                <a:solidFill>
                  <a:schemeClr val="tx1"/>
                </a:solidFill>
              </a:rPr>
              <a:t>definiens</a:t>
            </a:r>
            <a:r>
              <a:rPr lang="it-IT" sz="1200" b="1" dirty="0">
                <a:solidFill>
                  <a:schemeClr val="tx1"/>
                </a:solidFill>
              </a:rPr>
              <a:t>)</a:t>
            </a:r>
            <a:endParaRPr lang="it-IT" sz="1200" dirty="0">
              <a:solidFill>
                <a:schemeClr val="tx1"/>
              </a:solidFill>
            </a:endParaRPr>
          </a:p>
          <a:p>
            <a:pPr marL="171450" lvl="0" indent="-171450" algn="just" latinLnBrk="1">
              <a:buFont typeface="Arial" pitchFamily="34" charset="0"/>
              <a:buChar char="•"/>
            </a:pPr>
            <a:r>
              <a:rPr lang="it-IT" sz="1200" b="1" dirty="0">
                <a:solidFill>
                  <a:schemeClr val="tx1"/>
                </a:solidFill>
              </a:rPr>
              <a:t>L’identità personale sul piano psicologico. Attualità della riflessione di Hume</a:t>
            </a:r>
            <a:endParaRPr lang="it-IT" sz="1200" dirty="0">
              <a:solidFill>
                <a:schemeClr val="tx1"/>
              </a:solidFill>
            </a:endParaRPr>
          </a:p>
          <a:p>
            <a:pPr marL="171450" lvl="0" indent="-171450" algn="just" latinLnBrk="1">
              <a:buFont typeface="Arial" pitchFamily="34" charset="0"/>
              <a:buChar char="•"/>
            </a:pPr>
            <a:r>
              <a:rPr lang="it-IT" sz="1200" b="1" dirty="0">
                <a:solidFill>
                  <a:schemeClr val="tx1"/>
                </a:solidFill>
              </a:rPr>
              <a:t>Il discorso sull’identità sul piano collettivo</a:t>
            </a:r>
            <a:endParaRPr lang="it-IT" sz="1200" dirty="0">
              <a:solidFill>
                <a:schemeClr val="tx1"/>
              </a:solidFill>
            </a:endParaRPr>
          </a:p>
          <a:p>
            <a:pPr marL="171450" lvl="0" indent="-171450" algn="just" latinLnBrk="1">
              <a:buFont typeface="Arial" pitchFamily="34" charset="0"/>
              <a:buChar char="•"/>
            </a:pPr>
            <a:r>
              <a:rPr lang="it-IT" sz="1200" b="1" dirty="0">
                <a:solidFill>
                  <a:schemeClr val="tx1"/>
                </a:solidFill>
              </a:rPr>
              <a:t>Identità e </a:t>
            </a:r>
            <a:r>
              <a:rPr lang="it-IT" sz="1200" b="1" dirty="0" err="1">
                <a:solidFill>
                  <a:schemeClr val="tx1"/>
                </a:solidFill>
              </a:rPr>
              <a:t>identitarismo</a:t>
            </a:r>
            <a:r>
              <a:rPr lang="it-IT" sz="1200" b="1" dirty="0">
                <a:solidFill>
                  <a:schemeClr val="tx1"/>
                </a:solidFill>
              </a:rPr>
              <a:t>. Integrità, completezza, purezza</a:t>
            </a:r>
            <a:endParaRPr lang="it-IT" sz="1200" dirty="0">
              <a:solidFill>
                <a:schemeClr val="tx1"/>
              </a:solidFill>
            </a:endParaRPr>
          </a:p>
          <a:p>
            <a:pPr marL="171450" lvl="0" indent="-171450" algn="just" latinLnBrk="1">
              <a:buFont typeface="Arial" pitchFamily="34" charset="0"/>
              <a:buChar char="•"/>
            </a:pPr>
            <a:r>
              <a:rPr lang="it-IT" sz="1200" b="1" dirty="0">
                <a:solidFill>
                  <a:schemeClr val="tx1"/>
                </a:solidFill>
              </a:rPr>
              <a:t>L’identità non è un universale antropologico</a:t>
            </a:r>
            <a:endParaRPr lang="it-IT" sz="1200" dirty="0">
              <a:solidFill>
                <a:schemeClr val="tx1"/>
              </a:solidFill>
            </a:endParaRPr>
          </a:p>
          <a:p>
            <a:pPr marL="171450" lvl="0" indent="-171450" algn="just" latinLnBrk="1">
              <a:buFont typeface="Arial" pitchFamily="34" charset="0"/>
              <a:buChar char="•"/>
            </a:pPr>
            <a:r>
              <a:rPr lang="it-IT" sz="1200" b="1" dirty="0">
                <a:solidFill>
                  <a:schemeClr val="tx1"/>
                </a:solidFill>
              </a:rPr>
              <a:t>Pensare oltre l’identità il riconoscimento reciproco (esistenza, bisogni, differenziazione)</a:t>
            </a:r>
            <a:endParaRPr lang="it-IT" sz="1200" dirty="0">
              <a:solidFill>
                <a:schemeClr val="tx1"/>
              </a:solidFill>
            </a:endParaRPr>
          </a:p>
          <a:p>
            <a:pPr marL="171450" lvl="0" indent="-171450" algn="just" latinLnBrk="1">
              <a:buFont typeface="Arial" pitchFamily="34" charset="0"/>
              <a:buChar char="•"/>
            </a:pPr>
            <a:r>
              <a:rPr lang="it-IT" sz="1200" b="1" dirty="0">
                <a:solidFill>
                  <a:schemeClr val="tx1"/>
                </a:solidFill>
              </a:rPr>
              <a:t>Riconoscimento dell’espressione dei fattori di differenziazione</a:t>
            </a:r>
            <a:endParaRPr lang="it-IT" sz="1200" dirty="0">
              <a:solidFill>
                <a:schemeClr val="tx1"/>
              </a:solidFill>
            </a:endParaRPr>
          </a:p>
          <a:p>
            <a:pPr marL="171450" lvl="0" indent="-171450" algn="just" latinLnBrk="1">
              <a:buFont typeface="Arial" pitchFamily="34" charset="0"/>
              <a:buChar char="•"/>
            </a:pPr>
            <a:r>
              <a:rPr lang="it-IT" sz="1200" b="1" dirty="0">
                <a:solidFill>
                  <a:schemeClr val="tx1"/>
                </a:solidFill>
              </a:rPr>
              <a:t>Dalla coesistenza alla convivenza. Oltre la tolleranza. Lo scenario mondiale attuale</a:t>
            </a:r>
            <a:endParaRPr lang="it-IT" sz="1200" dirty="0">
              <a:solidFill>
                <a:schemeClr val="tx1"/>
              </a:solidFill>
            </a:endParaRPr>
          </a:p>
          <a:p>
            <a:pPr marL="171450" lvl="0" indent="-171450" algn="just" latinLnBrk="1">
              <a:buFont typeface="Arial" pitchFamily="34" charset="0"/>
              <a:buChar char="•"/>
            </a:pPr>
            <a:r>
              <a:rPr lang="it-IT" sz="1200" b="1" dirty="0">
                <a:solidFill>
                  <a:schemeClr val="tx1"/>
                </a:solidFill>
              </a:rPr>
              <a:t>Critica al concetto di identità personale individua. La persona </a:t>
            </a:r>
            <a:r>
              <a:rPr lang="it-IT" sz="1200" b="1" dirty="0" err="1">
                <a:solidFill>
                  <a:schemeClr val="tx1"/>
                </a:solidFill>
              </a:rPr>
              <a:t>dividuale</a:t>
            </a:r>
            <a:endParaRPr lang="it-IT" sz="1200" dirty="0">
              <a:solidFill>
                <a:schemeClr val="tx1"/>
              </a:solidFill>
            </a:endParaRPr>
          </a:p>
          <a:p>
            <a:pPr marL="171450" indent="-171450" algn="just" latinLnBrk="1">
              <a:buFont typeface="Arial" pitchFamily="34" charset="0"/>
              <a:buChar char="•"/>
            </a:pPr>
            <a:r>
              <a:rPr lang="it-IT" sz="1200" b="1" dirty="0">
                <a:solidFill>
                  <a:schemeClr val="tx1"/>
                </a:solidFill>
              </a:rPr>
              <a:t>L’Io è come un poema senza autore che scrive se stesso?</a:t>
            </a:r>
            <a:endParaRPr lang="it-IT" sz="1200" dirty="0">
              <a:solidFill>
                <a:schemeClr val="tx1"/>
              </a:solidFill>
            </a:endParaRPr>
          </a:p>
          <a:p>
            <a:pPr marL="171450" lvl="0" indent="-171450" algn="just" latinLnBrk="1">
              <a:buFont typeface="Arial" pitchFamily="34" charset="0"/>
              <a:buChar char="•"/>
            </a:pPr>
            <a:r>
              <a:rPr lang="it-IT" sz="1200" b="1" dirty="0" smtClean="0">
                <a:solidFill>
                  <a:schemeClr val="tx1"/>
                </a:solidFill>
              </a:rPr>
              <a:t>L’identità </a:t>
            </a:r>
            <a:r>
              <a:rPr lang="it-IT" sz="1200" b="1" dirty="0">
                <a:solidFill>
                  <a:schemeClr val="tx1"/>
                </a:solidFill>
              </a:rPr>
              <a:t>e la questione del Sé</a:t>
            </a:r>
            <a:endParaRPr lang="it-IT" sz="1200" dirty="0">
              <a:solidFill>
                <a:schemeClr val="tx1"/>
              </a:solidFill>
            </a:endParaRPr>
          </a:p>
          <a:p>
            <a:endParaRPr lang="it-IT" sz="1050" dirty="0">
              <a:solidFill>
                <a:schemeClr val="tx1"/>
              </a:solidFill>
            </a:endParaRPr>
          </a:p>
        </p:txBody>
      </p:sp>
    </p:spTree>
    <p:extLst>
      <p:ext uri="{BB962C8B-B14F-4D97-AF65-F5344CB8AC3E}">
        <p14:creationId xmlns:p14="http://schemas.microsoft.com/office/powerpoint/2010/main" val="396513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003232" cy="922114"/>
          </a:xfrm>
        </p:spPr>
        <p:txBody>
          <a:bodyPr>
            <a:normAutofit fontScale="90000"/>
          </a:bodyPr>
          <a:lstStyle/>
          <a:p>
            <a:r>
              <a:rPr lang="it-IT" dirty="0" smtClean="0">
                <a:solidFill>
                  <a:srgbClr val="FF0000"/>
                </a:solidFill>
              </a:rPr>
              <a:t>Hume/</a:t>
            </a:r>
            <a:r>
              <a:rPr lang="it-IT" dirty="0">
                <a:solidFill>
                  <a:srgbClr val="FF0000"/>
                </a:solidFill>
              </a:rPr>
              <a:t>J</a:t>
            </a:r>
            <a:r>
              <a:rPr lang="it-IT" dirty="0" smtClean="0">
                <a:solidFill>
                  <a:srgbClr val="FF0000"/>
                </a:solidFill>
              </a:rPr>
              <a:t>ames sull’identità personale</a:t>
            </a:r>
            <a:endParaRPr lang="it-IT" dirty="0">
              <a:solidFill>
                <a:srgbClr val="FF0000"/>
              </a:solidFill>
            </a:endParaRPr>
          </a:p>
        </p:txBody>
      </p:sp>
      <p:sp>
        <p:nvSpPr>
          <p:cNvPr id="3" name="Segnaposto contenuto 2"/>
          <p:cNvSpPr>
            <a:spLocks noGrp="1"/>
          </p:cNvSpPr>
          <p:nvPr>
            <p:ph idx="1"/>
          </p:nvPr>
        </p:nvSpPr>
        <p:spPr/>
        <p:txBody>
          <a:bodyPr>
            <a:normAutofit fontScale="47500" lnSpcReduction="20000"/>
          </a:bodyPr>
          <a:lstStyle/>
          <a:p>
            <a:pPr marL="0" indent="0" algn="just">
              <a:buNone/>
            </a:pPr>
            <a:r>
              <a:rPr lang="it-IT" dirty="0"/>
              <a:t>«Non riesco mai a sorprendere </a:t>
            </a:r>
            <a:r>
              <a:rPr lang="it-IT" i="1" dirty="0"/>
              <a:t>me stesso </a:t>
            </a:r>
            <a:r>
              <a:rPr lang="it-IT" dirty="0"/>
              <a:t>senza una percezione e a cogliervi altro che la percezione. Quando per qualche tempo le mie percezioni sono assenti, come nel sonno profondo, resto senza coscienza di </a:t>
            </a:r>
            <a:r>
              <a:rPr lang="it-IT" i="1" dirty="0"/>
              <a:t>me stesso, </a:t>
            </a:r>
            <a:r>
              <a:rPr lang="it-IT" dirty="0"/>
              <a:t>e si può dire che realmente, durante quel tempo, non esisto. E se tutte le mie percezioni fossero soppresse dalla morte, sì che non potessi più né pensare né sentire, né vede re, né amare, né odiare, e il mio corpo fosse dissolto, io sarei intera mente annientato, e non so che cosa si richieda di più per far di me una perfetta non-entità. Se qualcuno, dopo una seria e spregiudicata riflessione, crede di avere una nozione differente di </a:t>
            </a:r>
            <a:r>
              <a:rPr lang="it-IT" i="1" dirty="0"/>
              <a:t>se stesso</a:t>
            </a:r>
            <a:r>
              <a:rPr lang="it-IT" dirty="0"/>
              <a:t>, dichiaro che non posso seguitar a ragionare con lui. Tutt'al più gli potrei concedere che può aver ragione come l'ho io, che in questo punto siamo essenzialmente differenti: egli forse percepisce qualcosa di semplice e di continuo, che chiama </a:t>
            </a:r>
            <a:r>
              <a:rPr lang="it-IT" i="1" dirty="0"/>
              <a:t>se stesso</a:t>
            </a:r>
            <a:r>
              <a:rPr lang="it-IT" dirty="0"/>
              <a:t>, mentre io sostengo che in me un tale principio non esiste» </a:t>
            </a:r>
          </a:p>
          <a:p>
            <a:pPr marL="0" indent="0" algn="just">
              <a:buNone/>
            </a:pPr>
            <a:r>
              <a:rPr lang="it-IT" dirty="0"/>
              <a:t>                </a:t>
            </a:r>
            <a:r>
              <a:rPr lang="it-IT" dirty="0" smtClean="0"/>
              <a:t>                                  </a:t>
            </a:r>
            <a:r>
              <a:rPr lang="it-IT" dirty="0"/>
              <a:t>(D. Hume, </a:t>
            </a:r>
            <a:r>
              <a:rPr lang="it-IT" i="1" dirty="0"/>
              <a:t>Trattato sulla natura umana</a:t>
            </a:r>
            <a:r>
              <a:rPr lang="it-IT" dirty="0"/>
              <a:t>, Libro I, Parte IV, sezione sesta, 1737)</a:t>
            </a:r>
          </a:p>
          <a:p>
            <a:pPr marL="0" indent="0" algn="just">
              <a:buNone/>
            </a:pPr>
            <a:r>
              <a:rPr lang="it-IT" dirty="0"/>
              <a:t> </a:t>
            </a:r>
          </a:p>
          <a:p>
            <a:pPr marL="0" indent="0" algn="just">
              <a:buNone/>
            </a:pPr>
            <a:r>
              <a:rPr lang="it-IT" dirty="0"/>
              <a:t>«Hume, tuttavia, dopo questo buon lavoro introspettivo, procede gettando il bambino insieme all'acqua sporca e si precipita verso una posizione estrema quanto quella dei filosofi  sostanzialisti. Proprio come quelli affermano che il Sé non è altro  che Unità, unità astratta e assoluta, così Hume afferma che esso non è altro che Diversità, diversità astratta e assoluta; mentre in verità esso è quella mistura di unità e diversità che noi stessi abbiamo già trovato assai facile criticare ... egli nega l'esistenza di questo tema di somiglianza di questo nucleo di identità che percorre le componenti del  Sé, perfino come oggetto fenomenico»</a:t>
            </a:r>
          </a:p>
          <a:p>
            <a:pPr marL="0" indent="0" algn="just">
              <a:buNone/>
            </a:pPr>
            <a:r>
              <a:rPr lang="it-IT" dirty="0"/>
              <a:t>                                                                  </a:t>
            </a:r>
            <a:r>
              <a:rPr lang="it-IT" dirty="0" smtClean="0"/>
              <a:t>                                         </a:t>
            </a:r>
            <a:r>
              <a:rPr lang="it-IT" dirty="0"/>
              <a:t>(W. James, </a:t>
            </a:r>
            <a:r>
              <a:rPr lang="it-IT" i="1" dirty="0"/>
              <a:t>Principi di psicologia</a:t>
            </a:r>
            <a:r>
              <a:rPr lang="it-IT" dirty="0"/>
              <a:t>, vol.1, 1890)</a:t>
            </a:r>
          </a:p>
          <a:p>
            <a:endParaRPr lang="it-IT" dirty="0"/>
          </a:p>
        </p:txBody>
      </p:sp>
    </p:spTree>
    <p:extLst>
      <p:ext uri="{BB962C8B-B14F-4D97-AF65-F5344CB8AC3E}">
        <p14:creationId xmlns:p14="http://schemas.microsoft.com/office/powerpoint/2010/main" val="123513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b="1" dirty="0" smtClean="0"/>
              <a:t/>
            </a:r>
            <a:br>
              <a:rPr lang="it-IT" sz="3600" b="1" dirty="0" smtClean="0"/>
            </a:br>
            <a:r>
              <a:rPr lang="it-IT" sz="3600" b="1" dirty="0" smtClean="0">
                <a:solidFill>
                  <a:srgbClr val="FF0000"/>
                </a:solidFill>
              </a:rPr>
              <a:t>Intenzionalità </a:t>
            </a:r>
            <a:r>
              <a:rPr lang="it-IT" sz="3600" b="1" dirty="0">
                <a:solidFill>
                  <a:srgbClr val="FF0000"/>
                </a:solidFill>
              </a:rPr>
              <a:t>e intersoggettività. </a:t>
            </a:r>
            <a:r>
              <a:rPr lang="it-IT" sz="3600" b="1" dirty="0" smtClean="0">
                <a:solidFill>
                  <a:srgbClr val="FF0000"/>
                </a:solidFill>
              </a:rPr>
              <a:t/>
            </a:r>
            <a:br>
              <a:rPr lang="it-IT" sz="3600" b="1" dirty="0" smtClean="0">
                <a:solidFill>
                  <a:srgbClr val="FF0000"/>
                </a:solidFill>
              </a:rPr>
            </a:br>
            <a:r>
              <a:rPr lang="it-IT" sz="3600" b="1" dirty="0" smtClean="0">
                <a:solidFill>
                  <a:srgbClr val="FF0000"/>
                </a:solidFill>
              </a:rPr>
              <a:t>Approccio </a:t>
            </a:r>
            <a:r>
              <a:rPr lang="it-IT" sz="3600" b="1" dirty="0">
                <a:solidFill>
                  <a:srgbClr val="FF0000"/>
                </a:solidFill>
              </a:rPr>
              <a:t>fenomenologico</a:t>
            </a:r>
            <a:r>
              <a:rPr lang="it-IT" dirty="0">
                <a:solidFill>
                  <a:srgbClr val="FF0000"/>
                </a:solidFill>
              </a:rPr>
              <a:t/>
            </a:r>
            <a:br>
              <a:rPr lang="it-IT" dirty="0">
                <a:solidFill>
                  <a:srgbClr val="FF0000"/>
                </a:solidFill>
              </a:rPr>
            </a:br>
            <a:endParaRPr lang="it-IT" dirty="0">
              <a:solidFill>
                <a:srgbClr val="FF0000"/>
              </a:solidFill>
            </a:endParaRPr>
          </a:p>
        </p:txBody>
      </p:sp>
      <p:sp>
        <p:nvSpPr>
          <p:cNvPr id="3" name="Segnaposto contenuto 2"/>
          <p:cNvSpPr>
            <a:spLocks noGrp="1"/>
          </p:cNvSpPr>
          <p:nvPr>
            <p:ph idx="1"/>
          </p:nvPr>
        </p:nvSpPr>
        <p:spPr/>
        <p:txBody>
          <a:bodyPr>
            <a:normAutofit fontScale="92500" lnSpcReduction="20000"/>
          </a:bodyPr>
          <a:lstStyle/>
          <a:p>
            <a:pPr marL="0" indent="0">
              <a:buNone/>
            </a:pPr>
            <a:r>
              <a:rPr lang="it-IT" b="1" dirty="0"/>
              <a:t>Intenzionalità</a:t>
            </a:r>
            <a:endParaRPr lang="it-IT" dirty="0"/>
          </a:p>
          <a:p>
            <a:pPr algn="just"/>
            <a:r>
              <a:rPr lang="it-IT" dirty="0"/>
              <a:t>Intenzionalità di ogni atto della coscienza: nessun atto soggettivo è mai senza un oggetto (la coscienza è sempre coscienza di qualcosa).</a:t>
            </a:r>
          </a:p>
          <a:p>
            <a:pPr algn="just"/>
            <a:r>
              <a:rPr lang="it-IT" dirty="0"/>
              <a:t>Indipendentemente dalla natura dell’oggetto (albero come oggetto di percezione, sogno, ricordo ecc.)</a:t>
            </a:r>
          </a:p>
          <a:p>
            <a:pPr algn="just"/>
            <a:r>
              <a:rPr lang="it-IT" dirty="0"/>
              <a:t>Sguardo ↔Visione. Ciò che appare rinvia sempre uno spettatore, e uno spettatore è sempre spettatore di qualcosa (ciascuno dei due è incorporato nell’altro).</a:t>
            </a:r>
          </a:p>
          <a:p>
            <a:endParaRPr lang="it-IT" dirty="0"/>
          </a:p>
        </p:txBody>
      </p:sp>
    </p:spTree>
    <p:extLst>
      <p:ext uri="{BB962C8B-B14F-4D97-AF65-F5344CB8AC3E}">
        <p14:creationId xmlns:p14="http://schemas.microsoft.com/office/powerpoint/2010/main" val="424443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rgbClr val="FF0000"/>
                </a:solidFill>
              </a:rPr>
              <a:t>Desostanzializzazione</a:t>
            </a:r>
            <a:r>
              <a:rPr lang="it-IT" dirty="0" smtClean="0">
                <a:solidFill>
                  <a:srgbClr val="FF0000"/>
                </a:solidFill>
              </a:rPr>
              <a:t> dell’identità?</a:t>
            </a:r>
            <a:endParaRPr lang="it-IT" dirty="0">
              <a:solidFill>
                <a:srgbClr val="FF0000"/>
              </a:solidFill>
            </a:endParaRPr>
          </a:p>
        </p:txBody>
      </p:sp>
      <p:sp>
        <p:nvSpPr>
          <p:cNvPr id="3" name="Segnaposto contenuto 2"/>
          <p:cNvSpPr>
            <a:spLocks noGrp="1"/>
          </p:cNvSpPr>
          <p:nvPr>
            <p:ph idx="1"/>
          </p:nvPr>
        </p:nvSpPr>
        <p:spPr/>
        <p:txBody>
          <a:bodyPr/>
          <a:lstStyle/>
          <a:p>
            <a:pPr algn="just"/>
            <a:r>
              <a:rPr lang="it-IT" sz="2800" dirty="0" smtClean="0"/>
              <a:t>In termini fenomenologici, la prospettiva di Hume, che </a:t>
            </a:r>
            <a:r>
              <a:rPr lang="it-IT" sz="2800" dirty="0" err="1" smtClean="0"/>
              <a:t>desostanzializza</a:t>
            </a:r>
            <a:r>
              <a:rPr lang="it-IT" sz="2800" dirty="0" smtClean="0"/>
              <a:t> l’identità, equivale alla </a:t>
            </a:r>
            <a:r>
              <a:rPr lang="it-IT" sz="2800" dirty="0"/>
              <a:t>perdita dello </a:t>
            </a:r>
            <a:r>
              <a:rPr lang="it-IT" sz="2800" dirty="0" smtClean="0"/>
              <a:t>sguardo, ovvero all’appiattimento del differenziale visione/sguardo.</a:t>
            </a:r>
          </a:p>
          <a:p>
            <a:pPr algn="just"/>
            <a:endParaRPr lang="it-IT" sz="2800" dirty="0" smtClean="0"/>
          </a:p>
          <a:p>
            <a:pPr algn="just"/>
            <a:r>
              <a:rPr lang="it-IT" sz="2800" dirty="0" smtClean="0"/>
              <a:t>La </a:t>
            </a:r>
            <a:r>
              <a:rPr lang="it-IT" sz="2800" dirty="0" err="1" smtClean="0"/>
              <a:t>desostanzializzazione</a:t>
            </a:r>
            <a:r>
              <a:rPr lang="it-IT" sz="2800" dirty="0" smtClean="0"/>
              <a:t> potrebbe riguardare l’identificazione non il Sé (la relazione intrapersonale e interpersonale)</a:t>
            </a:r>
            <a:endParaRPr lang="it-IT" sz="2800" dirty="0"/>
          </a:p>
          <a:p>
            <a:endParaRPr lang="it-IT" dirty="0"/>
          </a:p>
        </p:txBody>
      </p:sp>
    </p:spTree>
    <p:extLst>
      <p:ext uri="{BB962C8B-B14F-4D97-AF65-F5344CB8AC3E}">
        <p14:creationId xmlns:p14="http://schemas.microsoft.com/office/powerpoint/2010/main" val="429145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1143000"/>
          </a:xfrm>
        </p:spPr>
        <p:txBody>
          <a:bodyPr/>
          <a:lstStyle/>
          <a:p>
            <a:r>
              <a:rPr lang="it-IT" dirty="0" smtClean="0">
                <a:solidFill>
                  <a:srgbClr val="FF0000"/>
                </a:solidFill>
              </a:rPr>
              <a:t>Intersoggettività</a:t>
            </a:r>
            <a:endParaRPr lang="it-IT" dirty="0">
              <a:solidFill>
                <a:srgbClr val="FF0000"/>
              </a:solidFill>
            </a:endParaRPr>
          </a:p>
        </p:txBody>
      </p:sp>
      <p:sp>
        <p:nvSpPr>
          <p:cNvPr id="3" name="Segnaposto contenuto 2"/>
          <p:cNvSpPr>
            <a:spLocks noGrp="1"/>
          </p:cNvSpPr>
          <p:nvPr>
            <p:ph idx="1"/>
          </p:nvPr>
        </p:nvSpPr>
        <p:spPr/>
        <p:txBody>
          <a:bodyPr>
            <a:normAutofit fontScale="62500" lnSpcReduction="20000"/>
          </a:bodyPr>
          <a:lstStyle/>
          <a:p>
            <a:pPr algn="just"/>
            <a:r>
              <a:rPr lang="it-IT" dirty="0"/>
              <a:t>Cos’è la realtà in un mondo di apparenze? Questa domanda vale tanto per le cose, per il mondo, per gli altri, quanto per noi stessi.</a:t>
            </a:r>
          </a:p>
          <a:p>
            <a:pPr algn="just"/>
            <a:r>
              <a:rPr lang="it-IT" dirty="0"/>
              <a:t>L’esistenza indipendente dall’atto di percepire si basa sul fatto che l’oggetto appare come tale anche ad altri. </a:t>
            </a:r>
          </a:p>
          <a:p>
            <a:pPr algn="just"/>
            <a:r>
              <a:rPr lang="it-IT" dirty="0"/>
              <a:t>«Senza questo riconoscimento tacito da parte degli altri non potremmo nemmeno prestar fede al modo in cui appariamo a noi stessi. […] l’uomo è per natura non semplicemente verbo ma </a:t>
            </a:r>
            <a:r>
              <a:rPr lang="it-IT" i="1" dirty="0"/>
              <a:t>pensiero fatto carne</a:t>
            </a:r>
            <a:r>
              <a:rPr lang="it-IT" dirty="0"/>
              <a:t>, l’incarnazione sempre misteriosa, mai pienamente chiarita, della capacità di pensare». (H. </a:t>
            </a:r>
            <a:r>
              <a:rPr lang="it-IT" dirty="0" err="1"/>
              <a:t>Arendt</a:t>
            </a:r>
            <a:r>
              <a:rPr lang="it-IT" dirty="0"/>
              <a:t>, </a:t>
            </a:r>
            <a:r>
              <a:rPr lang="it-IT" i="1" dirty="0"/>
              <a:t>La vita della mente</a:t>
            </a:r>
            <a:r>
              <a:rPr lang="it-IT" dirty="0"/>
              <a:t>)</a:t>
            </a:r>
          </a:p>
          <a:p>
            <a:pPr algn="just"/>
            <a:r>
              <a:rPr lang="it-IT" dirty="0"/>
              <a:t>Se togliamo al pensatore, il corpo, i sensi, il contesto intersoggettivo non siamo più in grado di distinguere sogno dalla veglia, realtà dall’irrealtà. Giungiamo a confondere la percezione, con il pensiero di percepire.</a:t>
            </a:r>
          </a:p>
          <a:p>
            <a:pPr algn="just"/>
            <a:r>
              <a:rPr lang="it-IT" b="1" dirty="0"/>
              <a:t>Essere-con (gli altri, nel mondo). Importanza del campo, del contesto</a:t>
            </a:r>
            <a:endParaRPr lang="it-IT" dirty="0"/>
          </a:p>
          <a:p>
            <a:pPr marL="0" indent="0" algn="just">
              <a:buNone/>
            </a:pPr>
            <a:endParaRPr lang="it-IT" dirty="0"/>
          </a:p>
        </p:txBody>
      </p:sp>
    </p:spTree>
    <p:extLst>
      <p:ext uri="{BB962C8B-B14F-4D97-AF65-F5344CB8AC3E}">
        <p14:creationId xmlns:p14="http://schemas.microsoft.com/office/powerpoint/2010/main" val="89987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fontScale="90000"/>
          </a:bodyPr>
          <a:lstStyle/>
          <a:p>
            <a:r>
              <a:rPr lang="it-IT" sz="3600" dirty="0" smtClean="0">
                <a:solidFill>
                  <a:srgbClr val="FF0000"/>
                </a:solidFill>
              </a:rPr>
              <a:t>Identità definita a 3 livelli</a:t>
            </a:r>
            <a:endParaRPr lang="it-IT" sz="3600" dirty="0">
              <a:solidFill>
                <a:srgbClr val="FF0000"/>
              </a:solidFill>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9" y="908720"/>
            <a:ext cx="7957466" cy="5777790"/>
          </a:xfrm>
        </p:spPr>
      </p:pic>
    </p:spTree>
    <p:extLst>
      <p:ext uri="{BB962C8B-B14F-4D97-AF65-F5344CB8AC3E}">
        <p14:creationId xmlns:p14="http://schemas.microsoft.com/office/powerpoint/2010/main" val="3823335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5" y="221156"/>
            <a:ext cx="8203588" cy="6192438"/>
          </a:xfrm>
        </p:spPr>
      </p:pic>
      <p:sp>
        <p:nvSpPr>
          <p:cNvPr id="5" name="CasellaDiTesto 4"/>
          <p:cNvSpPr txBox="1"/>
          <p:nvPr/>
        </p:nvSpPr>
        <p:spPr>
          <a:xfrm>
            <a:off x="4788024" y="5661247"/>
            <a:ext cx="3312368" cy="646331"/>
          </a:xfrm>
          <a:prstGeom prst="rect">
            <a:avLst/>
          </a:prstGeom>
          <a:noFill/>
        </p:spPr>
        <p:txBody>
          <a:bodyPr wrap="square" rtlCol="0">
            <a:spAutoFit/>
          </a:bodyPr>
          <a:lstStyle/>
          <a:p>
            <a:pPr algn="just"/>
            <a:r>
              <a:rPr lang="it-IT" dirty="0" smtClean="0"/>
              <a:t>Tratto </a:t>
            </a:r>
            <a:r>
              <a:rPr lang="it-IT" dirty="0"/>
              <a:t>da </a:t>
            </a:r>
            <a:r>
              <a:rPr lang="it-IT" dirty="0" err="1" smtClean="0"/>
              <a:t>R.Dilts</a:t>
            </a:r>
            <a:r>
              <a:rPr lang="it-IT" dirty="0" smtClean="0"/>
              <a:t>, S</a:t>
            </a:r>
            <a:r>
              <a:rPr lang="it-IT" dirty="0" smtClean="0"/>
              <a:t>. </a:t>
            </a:r>
            <a:r>
              <a:rPr lang="it-IT" dirty="0" err="1" smtClean="0"/>
              <a:t>Gilligan</a:t>
            </a:r>
            <a:r>
              <a:rPr lang="it-IT" i="1" dirty="0" smtClean="0"/>
              <a:t>, Il </a:t>
            </a:r>
            <a:r>
              <a:rPr lang="it-IT" i="1" dirty="0" smtClean="0"/>
              <a:t>risveglio dell’eroe con la PNL</a:t>
            </a:r>
            <a:endParaRPr lang="it-IT" dirty="0"/>
          </a:p>
        </p:txBody>
      </p:sp>
    </p:spTree>
    <p:extLst>
      <p:ext uri="{BB962C8B-B14F-4D97-AF65-F5344CB8AC3E}">
        <p14:creationId xmlns:p14="http://schemas.microsoft.com/office/powerpoint/2010/main" val="376299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751344"/>
            <a:ext cx="8208912" cy="3139321"/>
          </a:xfrm>
          <a:prstGeom prst="rect">
            <a:avLst/>
          </a:prstGeom>
        </p:spPr>
        <p:txBody>
          <a:bodyPr wrap="square">
            <a:spAutoFit/>
          </a:bodyPr>
          <a:lstStyle/>
          <a:p>
            <a:r>
              <a:rPr lang="it-IT" b="1" dirty="0">
                <a:solidFill>
                  <a:schemeClr val="accent1">
                    <a:lumMod val="60000"/>
                    <a:lumOff val="40000"/>
                  </a:schemeClr>
                </a:solidFill>
              </a:rPr>
              <a:t>Globalizzazione</a:t>
            </a:r>
            <a:endParaRPr lang="it-IT" dirty="0">
              <a:solidFill>
                <a:schemeClr val="accent1">
                  <a:lumMod val="60000"/>
                  <a:lumOff val="40000"/>
                </a:schemeClr>
              </a:solidFill>
            </a:endParaRPr>
          </a:p>
          <a:p>
            <a:pPr algn="just"/>
            <a:r>
              <a:rPr lang="it-IT" dirty="0"/>
              <a:t>Il termine "globalizzazione" indica la tendenza dell'economia a superare i confini nazionali ed assumere una dimensione mondiale. La mondializzazione del mercato riguarda ogni settore dell'economia, dai processi produttivi al mercato finanziario e commerciale. Conseguenza della globalizzazione è un minore controllo degli Stati nazionali sui processi economici a vantaggio di altri organismi sovranazionali, continentali (come l'Unione Europea) o mondiali (come la Banca mondiale, il Fondo monetario internazionale, il G8 ecc.). La competitività nel mercato globale impone a livello nazionale la riduzione del costo del lavoro e delle spese sociali del welfare state, per cui in molti casi si crea un impoverimento e la precarizzazione di molti strati della popolazione.</a:t>
            </a:r>
          </a:p>
        </p:txBody>
      </p:sp>
    </p:spTree>
    <p:extLst>
      <p:ext uri="{BB962C8B-B14F-4D97-AF65-F5344CB8AC3E}">
        <p14:creationId xmlns:p14="http://schemas.microsoft.com/office/powerpoint/2010/main" val="26092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8422" y="0"/>
            <a:ext cx="5467155" cy="6858000"/>
          </a:xfrm>
          <a:prstGeom prst="rect">
            <a:avLst/>
          </a:prstGeom>
        </p:spPr>
      </p:pic>
    </p:spTree>
    <p:extLst>
      <p:ext uri="{BB962C8B-B14F-4D97-AF65-F5344CB8AC3E}">
        <p14:creationId xmlns:p14="http://schemas.microsoft.com/office/powerpoint/2010/main" val="22579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960755491"/>
              </p:ext>
            </p:extLst>
          </p:nvPr>
        </p:nvGraphicFramePr>
        <p:xfrm>
          <a:off x="0" y="116632"/>
          <a:ext cx="8964488"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123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0"/>
            <a:r>
              <a:rPr lang="it-IT" sz="2800" b="1" dirty="0">
                <a:solidFill>
                  <a:srgbClr val="FF0000"/>
                </a:solidFill>
              </a:rPr>
              <a:t>Differenze tra liberalismo classico e </a:t>
            </a:r>
            <a:r>
              <a:rPr lang="it-IT" sz="2800" b="1" dirty="0" smtClean="0">
                <a:solidFill>
                  <a:srgbClr val="FF0000"/>
                </a:solidFill>
              </a:rPr>
              <a:t>neoliberalismo</a:t>
            </a:r>
            <a:endParaRPr lang="it-IT" sz="3200" dirty="0">
              <a:solidFill>
                <a:srgbClr val="FF0000"/>
              </a:solidFill>
            </a:endParaRPr>
          </a:p>
        </p:txBody>
      </p:sp>
      <p:sp>
        <p:nvSpPr>
          <p:cNvPr id="3" name="Segnaposto contenuto 2"/>
          <p:cNvSpPr>
            <a:spLocks noGrp="1"/>
          </p:cNvSpPr>
          <p:nvPr>
            <p:ph idx="1"/>
          </p:nvPr>
        </p:nvSpPr>
        <p:spPr/>
        <p:txBody>
          <a:bodyPr>
            <a:normAutofit/>
          </a:bodyPr>
          <a:lstStyle/>
          <a:p>
            <a:pPr marL="0" indent="0">
              <a:buNone/>
            </a:pPr>
            <a:endParaRPr lang="it-IT" sz="2000" dirty="0"/>
          </a:p>
          <a:p>
            <a:pPr lvl="1"/>
            <a:r>
              <a:rPr lang="it-IT" dirty="0" smtClean="0"/>
              <a:t>Liberalismo </a:t>
            </a:r>
            <a:r>
              <a:rPr lang="it-IT" dirty="0"/>
              <a:t>classico: disimpegno dello Stato dall’economica</a:t>
            </a:r>
            <a:endParaRPr lang="it-IT" sz="1800" dirty="0"/>
          </a:p>
          <a:p>
            <a:pPr lvl="1"/>
            <a:r>
              <a:rPr lang="it-IT" dirty="0"/>
              <a:t>Neoliberalismo: combinare la deregolamentazione del mercato con interventi dello Stato o di altre agenzie del potere nel campo della società civile (</a:t>
            </a:r>
            <a:r>
              <a:rPr lang="it-IT" dirty="0" err="1"/>
              <a:t>governance</a:t>
            </a:r>
            <a:r>
              <a:rPr lang="it-IT" dirty="0"/>
              <a:t> come forma paradossale di Stato senza Stato)</a:t>
            </a:r>
          </a:p>
          <a:p>
            <a:pPr marL="0" indent="0">
              <a:buNone/>
            </a:pPr>
            <a:r>
              <a:rPr lang="it-IT" dirty="0"/>
              <a:t> </a:t>
            </a:r>
          </a:p>
        </p:txBody>
      </p:sp>
    </p:spTree>
    <p:extLst>
      <p:ext uri="{BB962C8B-B14F-4D97-AF65-F5344CB8AC3E}">
        <p14:creationId xmlns:p14="http://schemas.microsoft.com/office/powerpoint/2010/main" val="218335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Lo Stato minimo e il neoliberismo</a:t>
            </a:r>
            <a:endParaRPr lang="it-IT" dirty="0">
              <a:solidFill>
                <a:srgbClr val="FF0000"/>
              </a:solidFill>
            </a:endParaRPr>
          </a:p>
        </p:txBody>
      </p:sp>
      <p:sp>
        <p:nvSpPr>
          <p:cNvPr id="3" name="Segnaposto contenuto 2"/>
          <p:cNvSpPr>
            <a:spLocks noGrp="1"/>
          </p:cNvSpPr>
          <p:nvPr>
            <p:ph idx="1"/>
          </p:nvPr>
        </p:nvSpPr>
        <p:spPr/>
        <p:txBody>
          <a:bodyPr/>
          <a:lstStyle/>
          <a:p>
            <a:pPr lvl="2"/>
            <a:r>
              <a:rPr lang="it-IT" dirty="0"/>
              <a:t>Tuttavia lo Stato interviene:</a:t>
            </a:r>
          </a:p>
          <a:p>
            <a:pPr lvl="3" algn="just"/>
            <a:r>
              <a:rPr lang="it-IT" dirty="0"/>
              <a:t>Nella socializzazione delle perdite e privatizzazione degli utili</a:t>
            </a:r>
          </a:p>
          <a:p>
            <a:pPr lvl="3" algn="just"/>
            <a:r>
              <a:rPr lang="it-IT" dirty="0"/>
              <a:t>Favorisce a vari livelli, nell’intimo degli individui, la creazione di un nuovo soggetto governato dalla logica del calcolo economico </a:t>
            </a:r>
            <a:endParaRPr lang="it-IT" sz="1400" dirty="0"/>
          </a:p>
          <a:p>
            <a:pPr lvl="5" algn="just"/>
            <a:r>
              <a:rPr lang="it-IT" dirty="0"/>
              <a:t>L’etica neoliberista è caratterizzata da imperativi antinomici: ogni individuo è sollecitato a diventare imprenditore di se stesso, ma, nel contempo, sperimenta l’impossibilità di attingere alle condizioni per poterlo essere.</a:t>
            </a:r>
            <a:endParaRPr lang="it-IT" sz="1400" dirty="0"/>
          </a:p>
          <a:p>
            <a:pPr lvl="5" algn="just"/>
            <a:r>
              <a:rPr lang="it-IT" dirty="0"/>
              <a:t>Si produce de-democratizzazione dove cioè la cittadinanza intesa come </a:t>
            </a:r>
            <a:r>
              <a:rPr lang="it-IT" dirty="0" err="1"/>
              <a:t>egalibertà</a:t>
            </a:r>
            <a:r>
              <a:rPr lang="it-IT" dirty="0"/>
              <a:t> non svolge più alcuna funzione e si dissolve</a:t>
            </a:r>
            <a:endParaRPr lang="it-IT" sz="1400" dirty="0"/>
          </a:p>
        </p:txBody>
      </p:sp>
    </p:spTree>
    <p:extLst>
      <p:ext uri="{BB962C8B-B14F-4D97-AF65-F5344CB8AC3E}">
        <p14:creationId xmlns:p14="http://schemas.microsoft.com/office/powerpoint/2010/main" val="103540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solidFill>
                  <a:srgbClr val="FF0000"/>
                </a:solidFill>
              </a:rPr>
              <a:t>Dallo Stato alla </a:t>
            </a:r>
            <a:r>
              <a:rPr lang="it-IT" sz="4000" dirty="0" err="1" smtClean="0">
                <a:solidFill>
                  <a:srgbClr val="FF0000"/>
                </a:solidFill>
              </a:rPr>
              <a:t>governance</a:t>
            </a:r>
            <a:endParaRPr lang="it-IT" sz="4000" dirty="0">
              <a:solidFill>
                <a:srgbClr val="FF0000"/>
              </a:solidFill>
            </a:endParaRPr>
          </a:p>
        </p:txBody>
      </p:sp>
      <p:sp>
        <p:nvSpPr>
          <p:cNvPr id="3" name="Segnaposto contenuto 2"/>
          <p:cNvSpPr>
            <a:spLocks noGrp="1"/>
          </p:cNvSpPr>
          <p:nvPr>
            <p:ph idx="1"/>
          </p:nvPr>
        </p:nvSpPr>
        <p:spPr/>
        <p:txBody>
          <a:bodyPr>
            <a:normAutofit fontScale="70000" lnSpcReduction="20000"/>
          </a:bodyPr>
          <a:lstStyle/>
          <a:p>
            <a:pPr lvl="1" algn="just"/>
            <a:r>
              <a:rPr lang="it-IT" dirty="0"/>
              <a:t>Lo Stato si disimpegna dalla produzione, dalla manutenzione delle infrastrutture, dai servizi sociali e dalla ricerca scientifica;</a:t>
            </a:r>
          </a:p>
          <a:p>
            <a:pPr lvl="1" algn="just"/>
            <a:r>
              <a:rPr lang="it-IT" dirty="0"/>
              <a:t>Le attività pubbliche o private vengono valutate in base alla loro redditività economica (un tempo c’erano campi di pubblica utilità sottratti alla logica del calcolo economico)</a:t>
            </a:r>
          </a:p>
          <a:p>
            <a:pPr lvl="2" algn="just"/>
            <a:r>
              <a:rPr lang="it-IT" dirty="0"/>
              <a:t>Lo Stato dirige e controlla i soggetti senza essere responsabile per essi, i soggetti sono direttamente responsabili del loro benessere e la cittadinanza stessa viene ridotta al successo in questa attività imprenditoriale del sé</a:t>
            </a:r>
            <a:endParaRPr lang="it-IT" sz="1800" dirty="0"/>
          </a:p>
          <a:p>
            <a:pPr lvl="3" algn="just"/>
            <a:r>
              <a:rPr lang="it-IT" dirty="0"/>
              <a:t>L’azione economica razionale, ovunque diffusa, sostituisce l’azione statale diretta di governo o normativa</a:t>
            </a:r>
            <a:endParaRPr lang="it-IT" sz="1400" dirty="0"/>
          </a:p>
          <a:p>
            <a:pPr lvl="3" algn="just"/>
            <a:r>
              <a:rPr lang="it-IT" dirty="0"/>
              <a:t>I soggetti sono moralmente controllati attraverso la loro libertà, libertà che diventa strumento di dominio, in quanto condizionata da una nuova razionalità economicistica (tema della “servitù volontaria” (E. de La </a:t>
            </a:r>
            <a:r>
              <a:rPr lang="it-IT" dirty="0" err="1"/>
              <a:t>Boétie</a:t>
            </a:r>
            <a:r>
              <a:rPr lang="it-IT" dirty="0"/>
              <a:t>), frutto di tecnologie anonime e micropoteri che penetrano fin nei meccanismi dei comportamenti quotidiani, sia tra i dominanti che i dominati (microfisica del potere (Foucault)).</a:t>
            </a:r>
            <a:endParaRPr lang="it-IT" sz="1400" dirty="0"/>
          </a:p>
          <a:p>
            <a:pPr lvl="3" algn="just"/>
            <a:r>
              <a:rPr lang="it-IT" dirty="0"/>
              <a:t>Tutto ciò presuppone anche una certa “società del controllo” (G. </a:t>
            </a:r>
            <a:r>
              <a:rPr lang="it-IT" dirty="0" err="1"/>
              <a:t>Deleuze</a:t>
            </a:r>
            <a:r>
              <a:rPr lang="it-IT" dirty="0"/>
              <a:t>), con sistemi di marcatura e schedatura degli individui (pensa ai profili di </a:t>
            </a:r>
            <a:r>
              <a:rPr lang="it-IT" dirty="0" err="1"/>
              <a:t>Facebook</a:t>
            </a:r>
            <a:r>
              <a:rPr lang="it-IT" dirty="0"/>
              <a:t> e </a:t>
            </a:r>
            <a:r>
              <a:rPr lang="it-IT" dirty="0" err="1"/>
              <a:t>Twitter</a:t>
            </a:r>
            <a:r>
              <a:rPr lang="it-IT" dirty="0"/>
              <a:t> venduti a società commerciali o la schedatura delle psicologie infantili in alcune scuole francesi dal punto di vista della loro possibile futura “pericolosità”), che rischiano di minacciare persino la proprietà di se stessi.</a:t>
            </a:r>
            <a:endParaRPr lang="it-IT" sz="1400" dirty="0"/>
          </a:p>
          <a:p>
            <a:endParaRPr lang="it-IT" dirty="0"/>
          </a:p>
        </p:txBody>
      </p:sp>
    </p:spTree>
    <p:extLst>
      <p:ext uri="{BB962C8B-B14F-4D97-AF65-F5344CB8AC3E}">
        <p14:creationId xmlns:p14="http://schemas.microsoft.com/office/powerpoint/2010/main" val="291170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Società fondata sul debito</a:t>
            </a:r>
            <a:endParaRPr lang="it-IT" dirty="0">
              <a:solidFill>
                <a:srgbClr val="FF0000"/>
              </a:solidFill>
            </a:endParaRPr>
          </a:p>
        </p:txBody>
      </p:sp>
      <p:sp>
        <p:nvSpPr>
          <p:cNvPr id="3" name="Segnaposto contenuto 2"/>
          <p:cNvSpPr>
            <a:spLocks noGrp="1"/>
          </p:cNvSpPr>
          <p:nvPr>
            <p:ph idx="1"/>
          </p:nvPr>
        </p:nvSpPr>
        <p:spPr/>
        <p:txBody>
          <a:bodyPr/>
          <a:lstStyle/>
          <a:p>
            <a:pPr lvl="2"/>
            <a:r>
              <a:rPr lang="it-IT" dirty="0"/>
              <a:t>Società fondata sulla strategia dell’indebitamento: </a:t>
            </a:r>
          </a:p>
          <a:p>
            <a:pPr lvl="3" algn="just"/>
            <a:r>
              <a:rPr lang="it-IT" dirty="0"/>
              <a:t>cartolarizzazione dei debiti insolvibili e </a:t>
            </a:r>
            <a:r>
              <a:rPr lang="it-IT" dirty="0" err="1"/>
              <a:t>superendite</a:t>
            </a:r>
            <a:r>
              <a:rPr lang="it-IT" dirty="0"/>
              <a:t> degli investimenti finanziari</a:t>
            </a:r>
          </a:p>
          <a:p>
            <a:pPr lvl="3" algn="just"/>
            <a:r>
              <a:rPr lang="it-IT" dirty="0"/>
              <a:t>liberalizzazione del credito al consumo, che trasforma in debitrici a vita famiglie con redditi instabili, crisi permanente come stato normale (strategie dello “stato di eccezione” che diventa “normalità”)</a:t>
            </a:r>
          </a:p>
          <a:p>
            <a:pPr lvl="3" algn="just"/>
            <a:r>
              <a:rPr lang="it-IT" dirty="0"/>
              <a:t>cartolarizzazione e crisi dei debiti sovrani che indebolisce le capacità di governo dello Stato-nazione</a:t>
            </a:r>
          </a:p>
        </p:txBody>
      </p:sp>
    </p:spTree>
    <p:extLst>
      <p:ext uri="{BB962C8B-B14F-4D97-AF65-F5344CB8AC3E}">
        <p14:creationId xmlns:p14="http://schemas.microsoft.com/office/powerpoint/2010/main" val="16760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solidFill>
                  <a:srgbClr val="FF0000"/>
                </a:solidFill>
              </a:rPr>
              <a:t>Crisi della cittadinanza e dello Stato-nazione</a:t>
            </a:r>
            <a:endParaRPr lang="it-IT" sz="3200" dirty="0">
              <a:solidFill>
                <a:srgbClr val="FF0000"/>
              </a:solidFill>
            </a:endParaRPr>
          </a:p>
        </p:txBody>
      </p:sp>
      <p:sp>
        <p:nvSpPr>
          <p:cNvPr id="3" name="Segnaposto contenuto 2"/>
          <p:cNvSpPr>
            <a:spLocks noGrp="1"/>
          </p:cNvSpPr>
          <p:nvPr>
            <p:ph idx="1"/>
          </p:nvPr>
        </p:nvSpPr>
        <p:spPr/>
        <p:txBody>
          <a:bodyPr>
            <a:normAutofit fontScale="77500" lnSpcReduction="20000"/>
          </a:bodyPr>
          <a:lstStyle/>
          <a:p>
            <a:pPr lvl="0" algn="just"/>
            <a:r>
              <a:rPr lang="it-IT" dirty="0"/>
              <a:t>Riconfigurazione della cittadinanza al di là delle sue istituzioni tradizionali</a:t>
            </a:r>
            <a:endParaRPr lang="it-IT" sz="2000" dirty="0"/>
          </a:p>
          <a:p>
            <a:pPr lvl="1" algn="just"/>
            <a:r>
              <a:rPr lang="it-IT" dirty="0"/>
              <a:t>Dalla democrazia rappresentativa alla </a:t>
            </a:r>
            <a:r>
              <a:rPr lang="it-IT" dirty="0" err="1"/>
              <a:t>governance</a:t>
            </a:r>
            <a:r>
              <a:rPr lang="it-IT" dirty="0"/>
              <a:t> (la </a:t>
            </a:r>
            <a:r>
              <a:rPr lang="it-IT" dirty="0" err="1"/>
              <a:t>governamentalità</a:t>
            </a:r>
            <a:r>
              <a:rPr lang="it-IT" dirty="0"/>
              <a:t>, di cui parla anche Foucault).</a:t>
            </a:r>
            <a:endParaRPr lang="it-IT" sz="1800" dirty="0"/>
          </a:p>
          <a:p>
            <a:pPr lvl="1" algn="just"/>
            <a:r>
              <a:rPr lang="it-IT" dirty="0"/>
              <a:t>Utilizzo delle forme di comunicazione di massa</a:t>
            </a:r>
            <a:endParaRPr lang="it-IT" sz="1800" dirty="0"/>
          </a:p>
          <a:p>
            <a:pPr lvl="0" algn="just"/>
            <a:r>
              <a:rPr lang="it-IT" dirty="0"/>
              <a:t>Neoliberalismo e crisi dello Stato-nazione (o messa in crisi dello Stato-nazione): individualismo utilitaristico (le tecnologie della “cura del sé” possono rientrare in questa categoria), privatizzazione delle funzioni e dei servizi pubblici</a:t>
            </a:r>
            <a:endParaRPr lang="it-IT" sz="2000" dirty="0"/>
          </a:p>
          <a:p>
            <a:pPr lvl="0" algn="just"/>
            <a:r>
              <a:rPr lang="it-IT" dirty="0"/>
              <a:t>Dal punto di vista dell’ideologia </a:t>
            </a:r>
            <a:r>
              <a:rPr lang="it-IT" dirty="0" err="1"/>
              <a:t>neoliberalista</a:t>
            </a:r>
            <a:r>
              <a:rPr lang="it-IT" dirty="0"/>
              <a:t>, la rappresentanza è inutile, irrazionale, dannosa, rende impraticabile la politica (ridotta a tecniche di </a:t>
            </a:r>
            <a:r>
              <a:rPr lang="it-IT" dirty="0" err="1"/>
              <a:t>governance</a:t>
            </a:r>
            <a:r>
              <a:rPr lang="it-IT" dirty="0"/>
              <a:t>). </a:t>
            </a:r>
            <a:endParaRPr lang="it-IT" sz="2000" dirty="0"/>
          </a:p>
          <a:p>
            <a:endParaRPr lang="it-IT" dirty="0"/>
          </a:p>
        </p:txBody>
      </p:sp>
    </p:spTree>
    <p:extLst>
      <p:ext uri="{BB962C8B-B14F-4D97-AF65-F5344CB8AC3E}">
        <p14:creationId xmlns:p14="http://schemas.microsoft.com/office/powerpoint/2010/main" val="21253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TotalTime>
  <Words>1487</Words>
  <Application>Microsoft Office PowerPoint</Application>
  <PresentationFormat>Presentazione su schermo (4:3)</PresentationFormat>
  <Paragraphs>83</Paragraphs>
  <Slides>18</Slides>
  <Notes>0</Notes>
  <HiddenSlides>0</HiddenSlides>
  <MMClips>0</MMClips>
  <ScaleCrop>false</ScaleCrop>
  <HeadingPairs>
    <vt:vector size="4" baseType="variant">
      <vt:variant>
        <vt:lpstr>Tema</vt:lpstr>
      </vt:variant>
      <vt:variant>
        <vt:i4>2</vt:i4>
      </vt:variant>
      <vt:variant>
        <vt:lpstr>Titoli diapositive</vt:lpstr>
      </vt:variant>
      <vt:variant>
        <vt:i4>18</vt:i4>
      </vt:variant>
    </vt:vector>
  </HeadingPairs>
  <TitlesOfParts>
    <vt:vector size="20" baseType="lpstr">
      <vt:lpstr>Tema di Office</vt:lpstr>
      <vt:lpstr>1_Tema di Office</vt:lpstr>
      <vt:lpstr>Abitanti del mondo Globalizzazione e neoliberismo</vt:lpstr>
      <vt:lpstr>Presentazione standard di PowerPoint</vt:lpstr>
      <vt:lpstr>Presentazione standard di PowerPoint</vt:lpstr>
      <vt:lpstr>Presentazione standard di PowerPoint</vt:lpstr>
      <vt:lpstr>Differenze tra liberalismo classico e neoliberalismo</vt:lpstr>
      <vt:lpstr>Lo Stato minimo e il neoliberismo</vt:lpstr>
      <vt:lpstr>Dallo Stato alla governance</vt:lpstr>
      <vt:lpstr>Società fondata sul debito</vt:lpstr>
      <vt:lpstr>Crisi della cittadinanza e dello Stato-nazione</vt:lpstr>
      <vt:lpstr>Utilizzo del conflitto nella prospettiva neoliberalista</vt:lpstr>
      <vt:lpstr>Presentazione standard di PowerPoint</vt:lpstr>
      <vt:lpstr>Contrastare/andare oltre l’identità (F. Remotti)</vt:lpstr>
      <vt:lpstr>Hume/James sull’identità personale</vt:lpstr>
      <vt:lpstr> Intenzionalità e intersoggettività.  Approccio fenomenologico </vt:lpstr>
      <vt:lpstr>Desostanzializzazione dell’identità?</vt:lpstr>
      <vt:lpstr>Intersoggettività</vt:lpstr>
      <vt:lpstr>Identità definita a 3 livelli</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Giovanni Battista Rimentano</dc:creator>
  <cp:lastModifiedBy>Giovanni Battista Rimentano</cp:lastModifiedBy>
  <cp:revision>9</cp:revision>
  <dcterms:created xsi:type="dcterms:W3CDTF">2013-12-12T17:33:13Z</dcterms:created>
  <dcterms:modified xsi:type="dcterms:W3CDTF">2013-12-14T17:22:28Z</dcterms:modified>
</cp:coreProperties>
</file>