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8" r:id="rId4"/>
    <p:sldId id="265" r:id="rId5"/>
    <p:sldId id="266" r:id="rId6"/>
    <p:sldId id="267" r:id="rId7"/>
    <p:sldId id="268" r:id="rId8"/>
    <p:sldId id="259" r:id="rId9"/>
    <p:sldId id="264" r:id="rId10"/>
    <p:sldId id="261" r:id="rId11"/>
    <p:sldId id="260" r:id="rId12"/>
    <p:sldId id="263" r:id="rId13"/>
    <p:sldId id="262"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9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4AADD-2D56-44BC-B1E3-8FA482F26DF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it-IT"/>
        </a:p>
      </dgm:t>
    </dgm:pt>
    <dgm:pt modelId="{6CE6D36D-6FC1-40FE-8160-C21E12C5B5D0}">
      <dgm:prSet phldrT="[Testo]"/>
      <dgm:spPr/>
      <dgm:t>
        <a:bodyPr/>
        <a:lstStyle/>
        <a:p>
          <a:r>
            <a:rPr lang="it-IT" dirty="0" smtClean="0">
              <a:solidFill>
                <a:srgbClr val="FF0000"/>
              </a:solidFill>
            </a:rPr>
            <a:t>Crisi della cittadinanza?</a:t>
          </a:r>
        </a:p>
        <a:p>
          <a:r>
            <a:rPr lang="it-IT" dirty="0" smtClean="0">
              <a:solidFill>
                <a:srgbClr val="FF0000"/>
              </a:solidFill>
            </a:rPr>
            <a:t>(lo scenario attuale)</a:t>
          </a:r>
          <a:endParaRPr lang="it-IT" dirty="0">
            <a:solidFill>
              <a:srgbClr val="FF0000"/>
            </a:solidFill>
          </a:endParaRPr>
        </a:p>
      </dgm:t>
    </dgm:pt>
    <dgm:pt modelId="{4FC0ACC3-235C-452A-B55A-848B7C87224F}" type="parTrans" cxnId="{424C5CA4-7DB8-4CAB-B183-DD20E1ADF053}">
      <dgm:prSet/>
      <dgm:spPr/>
      <dgm:t>
        <a:bodyPr/>
        <a:lstStyle/>
        <a:p>
          <a:endParaRPr lang="it-IT"/>
        </a:p>
      </dgm:t>
    </dgm:pt>
    <dgm:pt modelId="{4E5B7E5F-2F8F-47E1-BF51-505B341E3389}" type="sibTrans" cxnId="{424C5CA4-7DB8-4CAB-B183-DD20E1ADF053}">
      <dgm:prSet/>
      <dgm:spPr/>
      <dgm:t>
        <a:bodyPr/>
        <a:lstStyle/>
        <a:p>
          <a:endParaRPr lang="it-IT"/>
        </a:p>
      </dgm:t>
    </dgm:pt>
    <dgm:pt modelId="{666B7A32-23B4-4346-94C5-3C4EA74AC49D}">
      <dgm:prSet phldrT="[Testo]"/>
      <dgm:spPr/>
      <dgm:t>
        <a:bodyPr/>
        <a:lstStyle/>
        <a:p>
          <a:r>
            <a:rPr lang="it-IT" dirty="0" smtClean="0"/>
            <a:t>Multiculturalismo</a:t>
          </a:r>
          <a:endParaRPr lang="it-IT" dirty="0"/>
        </a:p>
      </dgm:t>
    </dgm:pt>
    <dgm:pt modelId="{A076C3D5-30AC-445C-B118-7FAD73355C97}" type="parTrans" cxnId="{BD0597FD-67CA-4D8D-B785-A91AA155C596}">
      <dgm:prSet/>
      <dgm:spPr/>
      <dgm:t>
        <a:bodyPr/>
        <a:lstStyle/>
        <a:p>
          <a:endParaRPr lang="it-IT"/>
        </a:p>
      </dgm:t>
    </dgm:pt>
    <dgm:pt modelId="{71A5C483-C3B5-4A63-87E0-0F05E3F71694}" type="sibTrans" cxnId="{BD0597FD-67CA-4D8D-B785-A91AA155C596}">
      <dgm:prSet/>
      <dgm:spPr/>
      <dgm:t>
        <a:bodyPr/>
        <a:lstStyle/>
        <a:p>
          <a:endParaRPr lang="it-IT"/>
        </a:p>
      </dgm:t>
    </dgm:pt>
    <dgm:pt modelId="{7FA3C6E6-D409-4EF0-81D4-12440F0330D3}">
      <dgm:prSet phldrT="[Testo]"/>
      <dgm:spPr/>
      <dgm:t>
        <a:bodyPr/>
        <a:lstStyle/>
        <a:p>
          <a:r>
            <a:rPr lang="it-IT" dirty="0" smtClean="0"/>
            <a:t>Crisi dello Stato-nazione</a:t>
          </a:r>
        </a:p>
        <a:p>
          <a:r>
            <a:rPr lang="it-IT" dirty="0" smtClean="0"/>
            <a:t>-nuove comunità politiche </a:t>
          </a:r>
          <a:r>
            <a:rPr lang="it-IT" smtClean="0"/>
            <a:t>infra- </a:t>
          </a:r>
          <a:r>
            <a:rPr lang="it-IT" smtClean="0"/>
            <a:t>sovra-nazionali</a:t>
          </a:r>
          <a:endParaRPr lang="it-IT" dirty="0" smtClean="0"/>
        </a:p>
        <a:p>
          <a:r>
            <a:rPr lang="it-IT" dirty="0" smtClean="0"/>
            <a:t>-crisi della democrazia?</a:t>
          </a:r>
          <a:endParaRPr lang="it-IT" dirty="0"/>
        </a:p>
      </dgm:t>
    </dgm:pt>
    <dgm:pt modelId="{39FC8848-4AD9-4234-92ED-3FC1FE4495C1}" type="parTrans" cxnId="{1981B18B-B2BA-4856-94A2-8EBE5FB6FD53}">
      <dgm:prSet/>
      <dgm:spPr/>
      <dgm:t>
        <a:bodyPr/>
        <a:lstStyle/>
        <a:p>
          <a:endParaRPr lang="it-IT"/>
        </a:p>
      </dgm:t>
    </dgm:pt>
    <dgm:pt modelId="{7F2E51C1-997B-46F8-AD86-DAB25C05B15A}" type="sibTrans" cxnId="{1981B18B-B2BA-4856-94A2-8EBE5FB6FD53}">
      <dgm:prSet/>
      <dgm:spPr/>
      <dgm:t>
        <a:bodyPr/>
        <a:lstStyle/>
        <a:p>
          <a:endParaRPr lang="it-IT"/>
        </a:p>
      </dgm:t>
    </dgm:pt>
    <dgm:pt modelId="{6F6C2A2C-E04A-4CF9-BCB6-F77BA43F7080}">
      <dgm:prSet phldrT="[Testo]"/>
      <dgm:spPr/>
      <dgm:t>
        <a:bodyPr/>
        <a:lstStyle/>
        <a:p>
          <a:r>
            <a:rPr lang="it-IT" dirty="0" smtClean="0"/>
            <a:t>Flussi migratori</a:t>
          </a:r>
          <a:endParaRPr lang="it-IT" dirty="0"/>
        </a:p>
      </dgm:t>
    </dgm:pt>
    <dgm:pt modelId="{573C2D16-5F23-43C7-AC62-EF45789B020E}" type="parTrans" cxnId="{483D2997-3E6D-488B-90A2-3D7E05D7CC15}">
      <dgm:prSet/>
      <dgm:spPr/>
      <dgm:t>
        <a:bodyPr/>
        <a:lstStyle/>
        <a:p>
          <a:endParaRPr lang="it-IT"/>
        </a:p>
      </dgm:t>
    </dgm:pt>
    <dgm:pt modelId="{4398CA83-F878-4D97-8504-32F58E7081C5}" type="sibTrans" cxnId="{483D2997-3E6D-488B-90A2-3D7E05D7CC15}">
      <dgm:prSet/>
      <dgm:spPr/>
      <dgm:t>
        <a:bodyPr/>
        <a:lstStyle/>
        <a:p>
          <a:endParaRPr lang="it-IT"/>
        </a:p>
      </dgm:t>
    </dgm:pt>
    <dgm:pt modelId="{4FDA935A-E42B-4955-84A1-712B13B6EBEB}">
      <dgm:prSet phldrT="[Testo]"/>
      <dgm:spPr/>
      <dgm:t>
        <a:bodyPr/>
        <a:lstStyle/>
        <a:p>
          <a:r>
            <a:rPr lang="it-IT" dirty="0" smtClean="0"/>
            <a:t>Globalizzazione</a:t>
          </a:r>
          <a:endParaRPr lang="it-IT" dirty="0"/>
        </a:p>
      </dgm:t>
    </dgm:pt>
    <dgm:pt modelId="{07B6A69A-1D96-4C2E-9F6A-E071442612F9}" type="parTrans" cxnId="{52490B4D-0046-4240-9693-74D24A1B4839}">
      <dgm:prSet/>
      <dgm:spPr/>
      <dgm:t>
        <a:bodyPr/>
        <a:lstStyle/>
        <a:p>
          <a:endParaRPr lang="it-IT"/>
        </a:p>
      </dgm:t>
    </dgm:pt>
    <dgm:pt modelId="{6C0B45C1-6BF0-48C4-BE18-43B0E7CC635D}" type="sibTrans" cxnId="{52490B4D-0046-4240-9693-74D24A1B4839}">
      <dgm:prSet/>
      <dgm:spPr/>
      <dgm:t>
        <a:bodyPr/>
        <a:lstStyle/>
        <a:p>
          <a:endParaRPr lang="it-IT"/>
        </a:p>
      </dgm:t>
    </dgm:pt>
    <dgm:pt modelId="{08DE6E68-FC47-44B1-B538-01DA7A674AEC}" type="pres">
      <dgm:prSet presAssocID="{7F14AADD-2D56-44BC-B1E3-8FA482F26DF7}" presName="Name0" presStyleCnt="0">
        <dgm:presLayoutVars>
          <dgm:chMax val="1"/>
          <dgm:dir/>
          <dgm:animLvl val="ctr"/>
          <dgm:resizeHandles val="exact"/>
        </dgm:presLayoutVars>
      </dgm:prSet>
      <dgm:spPr/>
      <dgm:t>
        <a:bodyPr/>
        <a:lstStyle/>
        <a:p>
          <a:endParaRPr lang="it-IT"/>
        </a:p>
      </dgm:t>
    </dgm:pt>
    <dgm:pt modelId="{22A2DD30-1049-49D3-AAE5-9EB726B50C7B}" type="pres">
      <dgm:prSet presAssocID="{6CE6D36D-6FC1-40FE-8160-C21E12C5B5D0}" presName="centerShape" presStyleLbl="node0" presStyleIdx="0" presStyleCnt="1" custScaleX="131206" custScaleY="122064"/>
      <dgm:spPr/>
      <dgm:t>
        <a:bodyPr/>
        <a:lstStyle/>
        <a:p>
          <a:endParaRPr lang="it-IT"/>
        </a:p>
      </dgm:t>
    </dgm:pt>
    <dgm:pt modelId="{EB0FDBF6-589A-4D31-AD67-D8F009D3244C}" type="pres">
      <dgm:prSet presAssocID="{A076C3D5-30AC-445C-B118-7FAD73355C97}" presName="parTrans" presStyleLbl="sibTrans2D1" presStyleIdx="0" presStyleCnt="4"/>
      <dgm:spPr/>
      <dgm:t>
        <a:bodyPr/>
        <a:lstStyle/>
        <a:p>
          <a:endParaRPr lang="it-IT"/>
        </a:p>
      </dgm:t>
    </dgm:pt>
    <dgm:pt modelId="{0A31FFE0-85D6-405C-9D65-B2E5362B8BB0}" type="pres">
      <dgm:prSet presAssocID="{A076C3D5-30AC-445C-B118-7FAD73355C97}" presName="connectorText" presStyleLbl="sibTrans2D1" presStyleIdx="0" presStyleCnt="4"/>
      <dgm:spPr/>
      <dgm:t>
        <a:bodyPr/>
        <a:lstStyle/>
        <a:p>
          <a:endParaRPr lang="it-IT"/>
        </a:p>
      </dgm:t>
    </dgm:pt>
    <dgm:pt modelId="{636F7B10-1653-46D7-BD7B-548C90B74766}" type="pres">
      <dgm:prSet presAssocID="{666B7A32-23B4-4346-94C5-3C4EA74AC49D}" presName="node" presStyleLbl="node1" presStyleIdx="0" presStyleCnt="4" custScaleX="130229" custScaleY="110553">
        <dgm:presLayoutVars>
          <dgm:bulletEnabled val="1"/>
        </dgm:presLayoutVars>
      </dgm:prSet>
      <dgm:spPr/>
      <dgm:t>
        <a:bodyPr/>
        <a:lstStyle/>
        <a:p>
          <a:endParaRPr lang="it-IT"/>
        </a:p>
      </dgm:t>
    </dgm:pt>
    <dgm:pt modelId="{FA79850E-297D-4288-B931-54DBA89AA4FC}" type="pres">
      <dgm:prSet presAssocID="{39FC8848-4AD9-4234-92ED-3FC1FE4495C1}" presName="parTrans" presStyleLbl="sibTrans2D1" presStyleIdx="1" presStyleCnt="4"/>
      <dgm:spPr/>
      <dgm:t>
        <a:bodyPr/>
        <a:lstStyle/>
        <a:p>
          <a:endParaRPr lang="it-IT"/>
        </a:p>
      </dgm:t>
    </dgm:pt>
    <dgm:pt modelId="{94F9BD92-0142-476E-A374-F5587617532C}" type="pres">
      <dgm:prSet presAssocID="{39FC8848-4AD9-4234-92ED-3FC1FE4495C1}" presName="connectorText" presStyleLbl="sibTrans2D1" presStyleIdx="1" presStyleCnt="4"/>
      <dgm:spPr/>
      <dgm:t>
        <a:bodyPr/>
        <a:lstStyle/>
        <a:p>
          <a:endParaRPr lang="it-IT"/>
        </a:p>
      </dgm:t>
    </dgm:pt>
    <dgm:pt modelId="{4075B3FF-71C1-43C8-99E6-A88C3335DE04}" type="pres">
      <dgm:prSet presAssocID="{7FA3C6E6-D409-4EF0-81D4-12440F0330D3}" presName="node" presStyleLbl="node1" presStyleIdx="1" presStyleCnt="4" custScaleX="159053" custScaleY="128718" custRadScaleRad="119524" custRadScaleInc="-8788">
        <dgm:presLayoutVars>
          <dgm:bulletEnabled val="1"/>
        </dgm:presLayoutVars>
      </dgm:prSet>
      <dgm:spPr/>
      <dgm:t>
        <a:bodyPr/>
        <a:lstStyle/>
        <a:p>
          <a:endParaRPr lang="it-IT"/>
        </a:p>
      </dgm:t>
    </dgm:pt>
    <dgm:pt modelId="{FC800037-222D-48E4-946E-4FC538D7C34B}" type="pres">
      <dgm:prSet presAssocID="{573C2D16-5F23-43C7-AC62-EF45789B020E}" presName="parTrans" presStyleLbl="sibTrans2D1" presStyleIdx="2" presStyleCnt="4"/>
      <dgm:spPr/>
      <dgm:t>
        <a:bodyPr/>
        <a:lstStyle/>
        <a:p>
          <a:endParaRPr lang="it-IT"/>
        </a:p>
      </dgm:t>
    </dgm:pt>
    <dgm:pt modelId="{F96559CE-6150-4339-97ED-09764645FF86}" type="pres">
      <dgm:prSet presAssocID="{573C2D16-5F23-43C7-AC62-EF45789B020E}" presName="connectorText" presStyleLbl="sibTrans2D1" presStyleIdx="2" presStyleCnt="4"/>
      <dgm:spPr/>
      <dgm:t>
        <a:bodyPr/>
        <a:lstStyle/>
        <a:p>
          <a:endParaRPr lang="it-IT"/>
        </a:p>
      </dgm:t>
    </dgm:pt>
    <dgm:pt modelId="{DAC11E22-9DC4-4429-B20E-FF2902634579}" type="pres">
      <dgm:prSet presAssocID="{6F6C2A2C-E04A-4CF9-BCB6-F77BA43F7080}" presName="node" presStyleLbl="node1" presStyleIdx="2" presStyleCnt="4" custRadScaleRad="93930" custRadScaleInc="-1715">
        <dgm:presLayoutVars>
          <dgm:bulletEnabled val="1"/>
        </dgm:presLayoutVars>
      </dgm:prSet>
      <dgm:spPr/>
      <dgm:t>
        <a:bodyPr/>
        <a:lstStyle/>
        <a:p>
          <a:endParaRPr lang="it-IT"/>
        </a:p>
      </dgm:t>
    </dgm:pt>
    <dgm:pt modelId="{FF53C4FD-32EF-4967-A7C7-A80B669AA4F5}" type="pres">
      <dgm:prSet presAssocID="{07B6A69A-1D96-4C2E-9F6A-E071442612F9}" presName="parTrans" presStyleLbl="sibTrans2D1" presStyleIdx="3" presStyleCnt="4"/>
      <dgm:spPr/>
      <dgm:t>
        <a:bodyPr/>
        <a:lstStyle/>
        <a:p>
          <a:endParaRPr lang="it-IT"/>
        </a:p>
      </dgm:t>
    </dgm:pt>
    <dgm:pt modelId="{A21C90AF-B6D1-4DF7-823C-7A8793A72467}" type="pres">
      <dgm:prSet presAssocID="{07B6A69A-1D96-4C2E-9F6A-E071442612F9}" presName="connectorText" presStyleLbl="sibTrans2D1" presStyleIdx="3" presStyleCnt="4"/>
      <dgm:spPr/>
      <dgm:t>
        <a:bodyPr/>
        <a:lstStyle/>
        <a:p>
          <a:endParaRPr lang="it-IT"/>
        </a:p>
      </dgm:t>
    </dgm:pt>
    <dgm:pt modelId="{972872F2-0E3A-45AD-8EF4-25E8CBC07BA2}" type="pres">
      <dgm:prSet presAssocID="{4FDA935A-E42B-4955-84A1-712B13B6EBEB}" presName="node" presStyleLbl="node1" presStyleIdx="3" presStyleCnt="4" custScaleX="134200" custScaleY="122065" custRadScaleRad="123665" custRadScaleInc="-4564">
        <dgm:presLayoutVars>
          <dgm:bulletEnabled val="1"/>
        </dgm:presLayoutVars>
      </dgm:prSet>
      <dgm:spPr/>
      <dgm:t>
        <a:bodyPr/>
        <a:lstStyle/>
        <a:p>
          <a:endParaRPr lang="it-IT"/>
        </a:p>
      </dgm:t>
    </dgm:pt>
  </dgm:ptLst>
  <dgm:cxnLst>
    <dgm:cxn modelId="{FD06352B-A030-44B9-AC66-03070C8C70A3}" type="presOf" srcId="{666B7A32-23B4-4346-94C5-3C4EA74AC49D}" destId="{636F7B10-1653-46D7-BD7B-548C90B74766}" srcOrd="0" destOrd="0" presId="urn:microsoft.com/office/officeart/2005/8/layout/radial5"/>
    <dgm:cxn modelId="{3A1F8E9A-A313-4499-9371-9D35A436A7F3}" type="presOf" srcId="{573C2D16-5F23-43C7-AC62-EF45789B020E}" destId="{F96559CE-6150-4339-97ED-09764645FF86}" srcOrd="1" destOrd="0" presId="urn:microsoft.com/office/officeart/2005/8/layout/radial5"/>
    <dgm:cxn modelId="{EA5AEB8A-1AC9-4818-BD75-53C75C92DB37}" type="presOf" srcId="{6CE6D36D-6FC1-40FE-8160-C21E12C5B5D0}" destId="{22A2DD30-1049-49D3-AAE5-9EB726B50C7B}" srcOrd="0" destOrd="0" presId="urn:microsoft.com/office/officeart/2005/8/layout/radial5"/>
    <dgm:cxn modelId="{4506D63B-FC08-4C1F-BAA8-7B058EA2B202}" type="presOf" srcId="{07B6A69A-1D96-4C2E-9F6A-E071442612F9}" destId="{FF53C4FD-32EF-4967-A7C7-A80B669AA4F5}" srcOrd="0" destOrd="0" presId="urn:microsoft.com/office/officeart/2005/8/layout/radial5"/>
    <dgm:cxn modelId="{8983D40E-2E79-44E5-AB56-03B64540EF58}" type="presOf" srcId="{7F14AADD-2D56-44BC-B1E3-8FA482F26DF7}" destId="{08DE6E68-FC47-44B1-B538-01DA7A674AEC}" srcOrd="0" destOrd="0" presId="urn:microsoft.com/office/officeart/2005/8/layout/radial5"/>
    <dgm:cxn modelId="{BD0597FD-67CA-4D8D-B785-A91AA155C596}" srcId="{6CE6D36D-6FC1-40FE-8160-C21E12C5B5D0}" destId="{666B7A32-23B4-4346-94C5-3C4EA74AC49D}" srcOrd="0" destOrd="0" parTransId="{A076C3D5-30AC-445C-B118-7FAD73355C97}" sibTransId="{71A5C483-C3B5-4A63-87E0-0F05E3F71694}"/>
    <dgm:cxn modelId="{AF937B4D-CF0A-42DC-A5F0-CDA0DB47E477}" type="presOf" srcId="{7FA3C6E6-D409-4EF0-81D4-12440F0330D3}" destId="{4075B3FF-71C1-43C8-99E6-A88C3335DE04}" srcOrd="0" destOrd="0" presId="urn:microsoft.com/office/officeart/2005/8/layout/radial5"/>
    <dgm:cxn modelId="{0EEE3A11-533A-4DF2-B73A-9FD5A8B94903}" type="presOf" srcId="{07B6A69A-1D96-4C2E-9F6A-E071442612F9}" destId="{A21C90AF-B6D1-4DF7-823C-7A8793A72467}" srcOrd="1" destOrd="0" presId="urn:microsoft.com/office/officeart/2005/8/layout/radial5"/>
    <dgm:cxn modelId="{424C5CA4-7DB8-4CAB-B183-DD20E1ADF053}" srcId="{7F14AADD-2D56-44BC-B1E3-8FA482F26DF7}" destId="{6CE6D36D-6FC1-40FE-8160-C21E12C5B5D0}" srcOrd="0" destOrd="0" parTransId="{4FC0ACC3-235C-452A-B55A-848B7C87224F}" sibTransId="{4E5B7E5F-2F8F-47E1-BF51-505B341E3389}"/>
    <dgm:cxn modelId="{1981B18B-B2BA-4856-94A2-8EBE5FB6FD53}" srcId="{6CE6D36D-6FC1-40FE-8160-C21E12C5B5D0}" destId="{7FA3C6E6-D409-4EF0-81D4-12440F0330D3}" srcOrd="1" destOrd="0" parTransId="{39FC8848-4AD9-4234-92ED-3FC1FE4495C1}" sibTransId="{7F2E51C1-997B-46F8-AD86-DAB25C05B15A}"/>
    <dgm:cxn modelId="{D6E3D4AB-B801-4458-A455-2C66A0ADFE49}" type="presOf" srcId="{A076C3D5-30AC-445C-B118-7FAD73355C97}" destId="{EB0FDBF6-589A-4D31-AD67-D8F009D3244C}" srcOrd="0" destOrd="0" presId="urn:microsoft.com/office/officeart/2005/8/layout/radial5"/>
    <dgm:cxn modelId="{63D7BFFA-150B-402D-A5EC-EB6F06CE7DE8}" type="presOf" srcId="{573C2D16-5F23-43C7-AC62-EF45789B020E}" destId="{FC800037-222D-48E4-946E-4FC538D7C34B}" srcOrd="0" destOrd="0" presId="urn:microsoft.com/office/officeart/2005/8/layout/radial5"/>
    <dgm:cxn modelId="{9C38ABC1-3446-4D06-BF66-1DA109F0633B}" type="presOf" srcId="{6F6C2A2C-E04A-4CF9-BCB6-F77BA43F7080}" destId="{DAC11E22-9DC4-4429-B20E-FF2902634579}" srcOrd="0" destOrd="0" presId="urn:microsoft.com/office/officeart/2005/8/layout/radial5"/>
    <dgm:cxn modelId="{4A1C2296-5C3F-411A-ACF9-DAC932B2B42A}" type="presOf" srcId="{A076C3D5-30AC-445C-B118-7FAD73355C97}" destId="{0A31FFE0-85D6-405C-9D65-B2E5362B8BB0}" srcOrd="1" destOrd="0" presId="urn:microsoft.com/office/officeart/2005/8/layout/radial5"/>
    <dgm:cxn modelId="{52490B4D-0046-4240-9693-74D24A1B4839}" srcId="{6CE6D36D-6FC1-40FE-8160-C21E12C5B5D0}" destId="{4FDA935A-E42B-4955-84A1-712B13B6EBEB}" srcOrd="3" destOrd="0" parTransId="{07B6A69A-1D96-4C2E-9F6A-E071442612F9}" sibTransId="{6C0B45C1-6BF0-48C4-BE18-43B0E7CC635D}"/>
    <dgm:cxn modelId="{D72C69F2-F9B8-4626-9252-8FC167761CB8}" type="presOf" srcId="{39FC8848-4AD9-4234-92ED-3FC1FE4495C1}" destId="{FA79850E-297D-4288-B931-54DBA89AA4FC}" srcOrd="0" destOrd="0" presId="urn:microsoft.com/office/officeart/2005/8/layout/radial5"/>
    <dgm:cxn modelId="{483D2997-3E6D-488B-90A2-3D7E05D7CC15}" srcId="{6CE6D36D-6FC1-40FE-8160-C21E12C5B5D0}" destId="{6F6C2A2C-E04A-4CF9-BCB6-F77BA43F7080}" srcOrd="2" destOrd="0" parTransId="{573C2D16-5F23-43C7-AC62-EF45789B020E}" sibTransId="{4398CA83-F878-4D97-8504-32F58E7081C5}"/>
    <dgm:cxn modelId="{640550A3-27C8-47B5-B071-49F44C6E88D5}" type="presOf" srcId="{4FDA935A-E42B-4955-84A1-712B13B6EBEB}" destId="{972872F2-0E3A-45AD-8EF4-25E8CBC07BA2}" srcOrd="0" destOrd="0" presId="urn:microsoft.com/office/officeart/2005/8/layout/radial5"/>
    <dgm:cxn modelId="{D3F5DCC8-F699-4455-B613-ED0F5310B810}" type="presOf" srcId="{39FC8848-4AD9-4234-92ED-3FC1FE4495C1}" destId="{94F9BD92-0142-476E-A374-F5587617532C}" srcOrd="1" destOrd="0" presId="urn:microsoft.com/office/officeart/2005/8/layout/radial5"/>
    <dgm:cxn modelId="{1F8B55AF-140F-47FC-896D-2262612527F5}" type="presParOf" srcId="{08DE6E68-FC47-44B1-B538-01DA7A674AEC}" destId="{22A2DD30-1049-49D3-AAE5-9EB726B50C7B}" srcOrd="0" destOrd="0" presId="urn:microsoft.com/office/officeart/2005/8/layout/radial5"/>
    <dgm:cxn modelId="{04BBE37C-F237-4C29-B8A3-BF97419F4C5C}" type="presParOf" srcId="{08DE6E68-FC47-44B1-B538-01DA7A674AEC}" destId="{EB0FDBF6-589A-4D31-AD67-D8F009D3244C}" srcOrd="1" destOrd="0" presId="urn:microsoft.com/office/officeart/2005/8/layout/radial5"/>
    <dgm:cxn modelId="{E96C8C07-5A79-4693-AF0E-3D68A9CFB9D8}" type="presParOf" srcId="{EB0FDBF6-589A-4D31-AD67-D8F009D3244C}" destId="{0A31FFE0-85D6-405C-9D65-B2E5362B8BB0}" srcOrd="0" destOrd="0" presId="urn:microsoft.com/office/officeart/2005/8/layout/radial5"/>
    <dgm:cxn modelId="{1DD365CD-DC30-4984-B003-0D743970D31A}" type="presParOf" srcId="{08DE6E68-FC47-44B1-B538-01DA7A674AEC}" destId="{636F7B10-1653-46D7-BD7B-548C90B74766}" srcOrd="2" destOrd="0" presId="urn:microsoft.com/office/officeart/2005/8/layout/radial5"/>
    <dgm:cxn modelId="{0CE099F2-7710-431F-A37D-669AC140BC74}" type="presParOf" srcId="{08DE6E68-FC47-44B1-B538-01DA7A674AEC}" destId="{FA79850E-297D-4288-B931-54DBA89AA4FC}" srcOrd="3" destOrd="0" presId="urn:microsoft.com/office/officeart/2005/8/layout/radial5"/>
    <dgm:cxn modelId="{8457E8BF-1A5D-4473-8838-531CEF009495}" type="presParOf" srcId="{FA79850E-297D-4288-B931-54DBA89AA4FC}" destId="{94F9BD92-0142-476E-A374-F5587617532C}" srcOrd="0" destOrd="0" presId="urn:microsoft.com/office/officeart/2005/8/layout/radial5"/>
    <dgm:cxn modelId="{99D2BBC9-6F3A-41C1-8EAE-57FB1B223DE8}" type="presParOf" srcId="{08DE6E68-FC47-44B1-B538-01DA7A674AEC}" destId="{4075B3FF-71C1-43C8-99E6-A88C3335DE04}" srcOrd="4" destOrd="0" presId="urn:microsoft.com/office/officeart/2005/8/layout/radial5"/>
    <dgm:cxn modelId="{340673FB-FD7F-4568-8E31-1B8BF2A6E092}" type="presParOf" srcId="{08DE6E68-FC47-44B1-B538-01DA7A674AEC}" destId="{FC800037-222D-48E4-946E-4FC538D7C34B}" srcOrd="5" destOrd="0" presId="urn:microsoft.com/office/officeart/2005/8/layout/radial5"/>
    <dgm:cxn modelId="{66C1DB5F-F57F-4116-B564-1FF7375E42C8}" type="presParOf" srcId="{FC800037-222D-48E4-946E-4FC538D7C34B}" destId="{F96559CE-6150-4339-97ED-09764645FF86}" srcOrd="0" destOrd="0" presId="urn:microsoft.com/office/officeart/2005/8/layout/radial5"/>
    <dgm:cxn modelId="{8F7EDC94-E1B3-4B72-BD5C-D9B267C61312}" type="presParOf" srcId="{08DE6E68-FC47-44B1-B538-01DA7A674AEC}" destId="{DAC11E22-9DC4-4429-B20E-FF2902634579}" srcOrd="6" destOrd="0" presId="urn:microsoft.com/office/officeart/2005/8/layout/radial5"/>
    <dgm:cxn modelId="{A9BE5088-67A8-4D5A-9F87-39A40B814D55}" type="presParOf" srcId="{08DE6E68-FC47-44B1-B538-01DA7A674AEC}" destId="{FF53C4FD-32EF-4967-A7C7-A80B669AA4F5}" srcOrd="7" destOrd="0" presId="urn:microsoft.com/office/officeart/2005/8/layout/radial5"/>
    <dgm:cxn modelId="{E63F6F4B-A2DD-4B29-AC28-7A5A1A3AB1BB}" type="presParOf" srcId="{FF53C4FD-32EF-4967-A7C7-A80B669AA4F5}" destId="{A21C90AF-B6D1-4DF7-823C-7A8793A72467}" srcOrd="0" destOrd="0" presId="urn:microsoft.com/office/officeart/2005/8/layout/radial5"/>
    <dgm:cxn modelId="{70EC70A1-DE3E-4158-98D3-2B50768FEDD5}" type="presParOf" srcId="{08DE6E68-FC47-44B1-B538-01DA7A674AEC}" destId="{972872F2-0E3A-45AD-8EF4-25E8CBC07BA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DD30-1049-49D3-AAE5-9EB726B50C7B}">
      <dsp:nvSpPr>
        <dsp:cNvPr id="0" name=""/>
        <dsp:cNvSpPr/>
      </dsp:nvSpPr>
      <dsp:spPr>
        <a:xfrm>
          <a:off x="3341579" y="2473100"/>
          <a:ext cx="2039838" cy="18977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solidFill>
                <a:srgbClr val="FF0000"/>
              </a:solidFill>
            </a:rPr>
            <a:t>Crisi della cittadinanza?</a:t>
          </a:r>
        </a:p>
        <a:p>
          <a:pPr lvl="0" algn="ctr" defTabSz="755650">
            <a:lnSpc>
              <a:spcPct val="90000"/>
            </a:lnSpc>
            <a:spcBef>
              <a:spcPct val="0"/>
            </a:spcBef>
            <a:spcAft>
              <a:spcPct val="35000"/>
            </a:spcAft>
          </a:pPr>
          <a:r>
            <a:rPr lang="it-IT" sz="1700" kern="1200" dirty="0" smtClean="0">
              <a:solidFill>
                <a:srgbClr val="FF0000"/>
              </a:solidFill>
            </a:rPr>
            <a:t>(lo scenario attuale)</a:t>
          </a:r>
          <a:endParaRPr lang="it-IT" sz="1700" kern="1200" dirty="0">
            <a:solidFill>
              <a:srgbClr val="FF0000"/>
            </a:solidFill>
          </a:endParaRPr>
        </a:p>
      </dsp:txBody>
      <dsp:txXfrm>
        <a:off x="3640306" y="2751013"/>
        <a:ext cx="1442384" cy="1341882"/>
      </dsp:txXfrm>
    </dsp:sp>
    <dsp:sp modelId="{EB0FDBF6-589A-4D31-AD67-D8F009D3244C}">
      <dsp:nvSpPr>
        <dsp:cNvPr id="0" name=""/>
        <dsp:cNvSpPr/>
      </dsp:nvSpPr>
      <dsp:spPr>
        <a:xfrm rot="16200000">
          <a:off x="4268349" y="2038323"/>
          <a:ext cx="186298"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296294" y="2171986"/>
        <a:ext cx="130409" cy="317156"/>
      </dsp:txXfrm>
    </dsp:sp>
    <dsp:sp modelId="{636F7B10-1653-46D7-BD7B-548C90B74766}">
      <dsp:nvSpPr>
        <dsp:cNvPr id="0" name=""/>
        <dsp:cNvSpPr/>
      </dsp:nvSpPr>
      <dsp:spPr>
        <a:xfrm>
          <a:off x="3096093" y="-26842"/>
          <a:ext cx="2530810" cy="2148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Multiculturalismo</a:t>
          </a:r>
          <a:endParaRPr lang="it-IT" sz="1600" kern="1200" dirty="0"/>
        </a:p>
      </dsp:txBody>
      <dsp:txXfrm>
        <a:off x="3466722" y="287789"/>
        <a:ext cx="1789552" cy="1519174"/>
      </dsp:txXfrm>
    </dsp:sp>
    <dsp:sp modelId="{FA79850E-297D-4288-B931-54DBA89AA4FC}">
      <dsp:nvSpPr>
        <dsp:cNvPr id="0" name=""/>
        <dsp:cNvSpPr/>
      </dsp:nvSpPr>
      <dsp:spPr>
        <a:xfrm rot="21362724">
          <a:off x="5438817" y="3078142"/>
          <a:ext cx="145803"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5438869" y="3185368"/>
        <a:ext cx="102062" cy="317156"/>
      </dsp:txXfrm>
    </dsp:sp>
    <dsp:sp modelId="{4075B3FF-71C1-43C8-99E6-A88C3335DE04}">
      <dsp:nvSpPr>
        <dsp:cNvPr id="0" name=""/>
        <dsp:cNvSpPr/>
      </dsp:nvSpPr>
      <dsp:spPr>
        <a:xfrm>
          <a:off x="5647450" y="1975492"/>
          <a:ext cx="3090963" cy="2501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Crisi dello Stato-nazione</a:t>
          </a:r>
        </a:p>
        <a:p>
          <a:pPr lvl="0" algn="ctr" defTabSz="711200">
            <a:lnSpc>
              <a:spcPct val="90000"/>
            </a:lnSpc>
            <a:spcBef>
              <a:spcPct val="0"/>
            </a:spcBef>
            <a:spcAft>
              <a:spcPct val="35000"/>
            </a:spcAft>
          </a:pPr>
          <a:r>
            <a:rPr lang="it-IT" sz="1600" kern="1200" dirty="0" smtClean="0"/>
            <a:t>-nuove comunità politiche </a:t>
          </a:r>
          <a:r>
            <a:rPr lang="it-IT" sz="1600" kern="1200" smtClean="0"/>
            <a:t>infra- </a:t>
          </a:r>
          <a:r>
            <a:rPr lang="it-IT" sz="1600" kern="1200" smtClean="0"/>
            <a:t>sovra-nazionali</a:t>
          </a:r>
          <a:endParaRPr lang="it-IT" sz="1600" kern="1200" dirty="0" smtClean="0"/>
        </a:p>
        <a:p>
          <a:pPr lvl="0" algn="ctr" defTabSz="711200">
            <a:lnSpc>
              <a:spcPct val="90000"/>
            </a:lnSpc>
            <a:spcBef>
              <a:spcPct val="0"/>
            </a:spcBef>
            <a:spcAft>
              <a:spcPct val="35000"/>
            </a:spcAft>
          </a:pPr>
          <a:r>
            <a:rPr lang="it-IT" sz="1600" kern="1200" dirty="0" smtClean="0"/>
            <a:t>-crisi della democrazia?</a:t>
          </a:r>
          <a:endParaRPr lang="it-IT" sz="1600" kern="1200" dirty="0"/>
        </a:p>
      </dsp:txBody>
      <dsp:txXfrm>
        <a:off x="6100111" y="2341820"/>
        <a:ext cx="2185641" cy="1768790"/>
      </dsp:txXfrm>
    </dsp:sp>
    <dsp:sp modelId="{FC800037-222D-48E4-946E-4FC538D7C34B}">
      <dsp:nvSpPr>
        <dsp:cNvPr id="0" name=""/>
        <dsp:cNvSpPr/>
      </dsp:nvSpPr>
      <dsp:spPr>
        <a:xfrm rot="5353695">
          <a:off x="4294180" y="4256725"/>
          <a:ext cx="164246"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318485" y="4337808"/>
        <a:ext cx="114972" cy="317156"/>
      </dsp:txXfrm>
    </dsp:sp>
    <dsp:sp modelId="{DAC11E22-9DC4-4429-B20E-FF2902634579}">
      <dsp:nvSpPr>
        <dsp:cNvPr id="0" name=""/>
        <dsp:cNvSpPr/>
      </dsp:nvSpPr>
      <dsp:spPr>
        <a:xfrm>
          <a:off x="3419863" y="4680516"/>
          <a:ext cx="1943354" cy="19433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Flussi migratori</a:t>
          </a:r>
          <a:endParaRPr lang="it-IT" sz="1600" kern="1200" dirty="0"/>
        </a:p>
      </dsp:txBody>
      <dsp:txXfrm>
        <a:off x="3704461" y="4965114"/>
        <a:ext cx="1374158" cy="1374158"/>
      </dsp:txXfrm>
    </dsp:sp>
    <dsp:sp modelId="{FF53C4FD-32EF-4967-A7C7-A80B669AA4F5}">
      <dsp:nvSpPr>
        <dsp:cNvPr id="0" name=""/>
        <dsp:cNvSpPr/>
      </dsp:nvSpPr>
      <dsp:spPr>
        <a:xfrm rot="10676772">
          <a:off x="2882860" y="3204859"/>
          <a:ext cx="324831"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2980278" y="3308831"/>
        <a:ext cx="227382" cy="317156"/>
      </dsp:txXfrm>
    </dsp:sp>
    <dsp:sp modelId="{972872F2-0E3A-45AD-8EF4-25E8CBC07BA2}">
      <dsp:nvSpPr>
        <dsp:cNvPr id="0" name=""/>
        <dsp:cNvSpPr/>
      </dsp:nvSpPr>
      <dsp:spPr>
        <a:xfrm>
          <a:off x="122871" y="2341115"/>
          <a:ext cx="2607981" cy="23721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Globalizzazione</a:t>
          </a:r>
          <a:endParaRPr lang="it-IT" sz="1600" kern="1200" dirty="0"/>
        </a:p>
      </dsp:txBody>
      <dsp:txXfrm>
        <a:off x="504801" y="2688509"/>
        <a:ext cx="1844121" cy="1677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t>25/02/2013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33006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t>25/02/2013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127273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t>25/02/2013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245665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2"/>
          <p:cNvSpPr>
            <a:spLocks noGrp="1" noChangeArrowheads="1"/>
          </p:cNvSpPr>
          <p:nvPr>
            <p:ph type="dt" sz="half" idx="10"/>
          </p:nvPr>
        </p:nvSpPr>
        <p:spPr/>
        <p:txBody>
          <a:bodyPr/>
          <a:lstStyle>
            <a:lvl1pPr>
              <a:defRPr smtClean="0"/>
            </a:lvl1pPr>
          </a:lstStyle>
          <a:p>
            <a:pPr>
              <a:defRPr/>
            </a:pPr>
            <a:fld id="{D1B0D720-A414-49BC-A305-23F3BFA2625E}" type="datetime1">
              <a:rPr lang="it-IT"/>
              <a:pPr>
                <a:defRPr/>
              </a:pPr>
              <a:t>25/02/2013</a:t>
            </a:fld>
            <a:r>
              <a:rPr lang="it-IT"/>
              <a:t>© Pearson Italia spa </a:t>
            </a:r>
          </a:p>
        </p:txBody>
      </p:sp>
      <p:sp>
        <p:nvSpPr>
          <p:cNvPr id="5"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6" name="Rectangle 4"/>
          <p:cNvSpPr>
            <a:spLocks noGrp="1" noChangeArrowheads="1"/>
          </p:cNvSpPr>
          <p:nvPr>
            <p:ph type="sldNum" sz="quarter" idx="12"/>
          </p:nvPr>
        </p:nvSpPr>
        <p:spPr/>
        <p:txBody>
          <a:bodyPr/>
          <a:lstStyle>
            <a:lvl1pPr>
              <a:defRPr smtClean="0"/>
            </a:lvl1pPr>
          </a:lstStyle>
          <a:p>
            <a:pPr>
              <a:defRPr/>
            </a:pPr>
            <a:fld id="{4FFC5C49-02B6-44B2-9821-5461C93E23AE}" type="slidenum">
              <a:rPr lang="it-IT"/>
              <a:pPr>
                <a:defRPr/>
              </a:pPr>
              <a:t>‹N›</a:t>
            </a:fld>
            <a:endParaRPr lang="it-IT"/>
          </a:p>
        </p:txBody>
      </p:sp>
    </p:spTree>
    <p:extLst>
      <p:ext uri="{BB962C8B-B14F-4D97-AF65-F5344CB8AC3E}">
        <p14:creationId xmlns:p14="http://schemas.microsoft.com/office/powerpoint/2010/main" val="281142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smtClean="0"/>
            </a:lvl1pPr>
          </a:lstStyle>
          <a:p>
            <a:pPr>
              <a:defRPr/>
            </a:pPr>
            <a:fld id="{3C5496FF-D040-4554-8786-ED41A968E56D}" type="datetime1">
              <a:rPr lang="it-IT"/>
              <a:pPr>
                <a:defRPr/>
              </a:pPr>
              <a:t>25/02/2013</a:t>
            </a:fld>
            <a:r>
              <a:rPr lang="it-IT"/>
              <a:t>© Pearson Italia spa </a:t>
            </a:r>
          </a:p>
        </p:txBody>
      </p:sp>
      <p:sp>
        <p:nvSpPr>
          <p:cNvPr id="5"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6" name="Rectangle 4"/>
          <p:cNvSpPr>
            <a:spLocks noGrp="1" noChangeArrowheads="1"/>
          </p:cNvSpPr>
          <p:nvPr>
            <p:ph type="sldNum" sz="quarter" idx="12"/>
          </p:nvPr>
        </p:nvSpPr>
        <p:spPr/>
        <p:txBody>
          <a:bodyPr/>
          <a:lstStyle>
            <a:lvl1pPr>
              <a:defRPr smtClean="0"/>
            </a:lvl1pPr>
          </a:lstStyle>
          <a:p>
            <a:pPr>
              <a:defRPr/>
            </a:pPr>
            <a:fld id="{3553533C-7982-4D76-A5E7-7A8FC6A78CAF}" type="slidenum">
              <a:rPr lang="it-IT"/>
              <a:pPr>
                <a:defRPr/>
              </a:pPr>
              <a:t>‹N›</a:t>
            </a:fld>
            <a:endParaRPr lang="it-IT"/>
          </a:p>
        </p:txBody>
      </p:sp>
    </p:spTree>
    <p:extLst>
      <p:ext uri="{BB962C8B-B14F-4D97-AF65-F5344CB8AC3E}">
        <p14:creationId xmlns:p14="http://schemas.microsoft.com/office/powerpoint/2010/main" val="118432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2"/>
          <p:cNvSpPr>
            <a:spLocks noGrp="1" noChangeArrowheads="1"/>
          </p:cNvSpPr>
          <p:nvPr>
            <p:ph type="dt" sz="half" idx="10"/>
          </p:nvPr>
        </p:nvSpPr>
        <p:spPr/>
        <p:txBody>
          <a:bodyPr/>
          <a:lstStyle>
            <a:lvl1pPr>
              <a:defRPr smtClean="0"/>
            </a:lvl1pPr>
          </a:lstStyle>
          <a:p>
            <a:pPr>
              <a:defRPr/>
            </a:pPr>
            <a:fld id="{D3851574-C460-4531-B41F-61C349B4DB14}" type="datetime1">
              <a:rPr lang="it-IT"/>
              <a:pPr>
                <a:defRPr/>
              </a:pPr>
              <a:t>25/02/2013</a:t>
            </a:fld>
            <a:r>
              <a:rPr lang="it-IT"/>
              <a:t>© Pearson Italia spa </a:t>
            </a:r>
          </a:p>
        </p:txBody>
      </p:sp>
      <p:sp>
        <p:nvSpPr>
          <p:cNvPr id="5"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6" name="Rectangle 4"/>
          <p:cNvSpPr>
            <a:spLocks noGrp="1" noChangeArrowheads="1"/>
          </p:cNvSpPr>
          <p:nvPr>
            <p:ph type="sldNum" sz="quarter" idx="12"/>
          </p:nvPr>
        </p:nvSpPr>
        <p:spPr/>
        <p:txBody>
          <a:bodyPr/>
          <a:lstStyle>
            <a:lvl1pPr>
              <a:defRPr smtClean="0"/>
            </a:lvl1pPr>
          </a:lstStyle>
          <a:p>
            <a:pPr>
              <a:defRPr/>
            </a:pPr>
            <a:fld id="{E60C2544-AFA2-4673-B845-3D864F9E2CB9}" type="slidenum">
              <a:rPr lang="it-IT"/>
              <a:pPr>
                <a:defRPr/>
              </a:pPr>
              <a:t>‹N›</a:t>
            </a:fld>
            <a:endParaRPr lang="it-IT"/>
          </a:p>
        </p:txBody>
      </p:sp>
    </p:spTree>
    <p:extLst>
      <p:ext uri="{BB962C8B-B14F-4D97-AF65-F5344CB8AC3E}">
        <p14:creationId xmlns:p14="http://schemas.microsoft.com/office/powerpoint/2010/main" val="381670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p:txBody>
          <a:bodyPr/>
          <a:lstStyle>
            <a:lvl1pPr>
              <a:defRPr smtClean="0"/>
            </a:lvl1pPr>
          </a:lstStyle>
          <a:p>
            <a:pPr>
              <a:defRPr/>
            </a:pPr>
            <a:fld id="{AB34F11A-924F-424D-918D-F04A71BD2E51}" type="datetime1">
              <a:rPr lang="it-IT"/>
              <a:pPr>
                <a:defRPr/>
              </a:pPr>
              <a:t>25/02/2013</a:t>
            </a:fld>
            <a:r>
              <a:rPr lang="it-IT"/>
              <a:t>© Pearson Italia spa </a:t>
            </a:r>
          </a:p>
        </p:txBody>
      </p:sp>
      <p:sp>
        <p:nvSpPr>
          <p:cNvPr id="6"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7" name="Rectangle 4"/>
          <p:cNvSpPr>
            <a:spLocks noGrp="1" noChangeArrowheads="1"/>
          </p:cNvSpPr>
          <p:nvPr>
            <p:ph type="sldNum" sz="quarter" idx="12"/>
          </p:nvPr>
        </p:nvSpPr>
        <p:spPr/>
        <p:txBody>
          <a:bodyPr/>
          <a:lstStyle>
            <a:lvl1pPr>
              <a:defRPr smtClean="0"/>
            </a:lvl1pPr>
          </a:lstStyle>
          <a:p>
            <a:pPr>
              <a:defRPr/>
            </a:pPr>
            <a:fld id="{CFE2B484-DA48-4336-AB4B-B250FBBF8C57}" type="slidenum">
              <a:rPr lang="it-IT"/>
              <a:pPr>
                <a:defRPr/>
              </a:pPr>
              <a:t>‹N›</a:t>
            </a:fld>
            <a:endParaRPr lang="it-IT"/>
          </a:p>
        </p:txBody>
      </p:sp>
    </p:spTree>
    <p:extLst>
      <p:ext uri="{BB962C8B-B14F-4D97-AF65-F5344CB8AC3E}">
        <p14:creationId xmlns:p14="http://schemas.microsoft.com/office/powerpoint/2010/main" val="212026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p:txBody>
          <a:bodyPr/>
          <a:lstStyle>
            <a:lvl1pPr>
              <a:defRPr smtClean="0"/>
            </a:lvl1pPr>
          </a:lstStyle>
          <a:p>
            <a:pPr>
              <a:defRPr/>
            </a:pPr>
            <a:fld id="{8A83645D-9FCC-4D60-90B9-B35705503376}" type="datetime1">
              <a:rPr lang="it-IT"/>
              <a:pPr>
                <a:defRPr/>
              </a:pPr>
              <a:t>25/02/2013</a:t>
            </a:fld>
            <a:r>
              <a:rPr lang="it-IT"/>
              <a:t>© Pearson Italia spa </a:t>
            </a:r>
          </a:p>
        </p:txBody>
      </p:sp>
      <p:sp>
        <p:nvSpPr>
          <p:cNvPr id="8"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9" name="Rectangle 4"/>
          <p:cNvSpPr>
            <a:spLocks noGrp="1" noChangeArrowheads="1"/>
          </p:cNvSpPr>
          <p:nvPr>
            <p:ph type="sldNum" sz="quarter" idx="12"/>
          </p:nvPr>
        </p:nvSpPr>
        <p:spPr/>
        <p:txBody>
          <a:bodyPr/>
          <a:lstStyle>
            <a:lvl1pPr>
              <a:defRPr smtClean="0"/>
            </a:lvl1pPr>
          </a:lstStyle>
          <a:p>
            <a:pPr>
              <a:defRPr/>
            </a:pPr>
            <a:fld id="{0C9CFBEC-6685-418E-A29F-61B256FB967D}" type="slidenum">
              <a:rPr lang="it-IT"/>
              <a:pPr>
                <a:defRPr/>
              </a:pPr>
              <a:t>‹N›</a:t>
            </a:fld>
            <a:endParaRPr lang="it-IT"/>
          </a:p>
        </p:txBody>
      </p:sp>
    </p:spTree>
    <p:extLst>
      <p:ext uri="{BB962C8B-B14F-4D97-AF65-F5344CB8AC3E}">
        <p14:creationId xmlns:p14="http://schemas.microsoft.com/office/powerpoint/2010/main" val="105059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Rectangle 2"/>
          <p:cNvSpPr>
            <a:spLocks noGrp="1" noChangeArrowheads="1"/>
          </p:cNvSpPr>
          <p:nvPr>
            <p:ph type="dt" sz="half" idx="10"/>
          </p:nvPr>
        </p:nvSpPr>
        <p:spPr/>
        <p:txBody>
          <a:bodyPr/>
          <a:lstStyle>
            <a:lvl1pPr>
              <a:defRPr smtClean="0"/>
            </a:lvl1pPr>
          </a:lstStyle>
          <a:p>
            <a:pPr>
              <a:defRPr/>
            </a:pPr>
            <a:fld id="{90D4EF7F-278B-4025-AC2E-E80BA8CA5A04}" type="datetime1">
              <a:rPr lang="it-IT"/>
              <a:pPr>
                <a:defRPr/>
              </a:pPr>
              <a:t>25/02/2013</a:t>
            </a:fld>
            <a:r>
              <a:rPr lang="it-IT"/>
              <a:t>© Pearson Italia spa </a:t>
            </a:r>
          </a:p>
        </p:txBody>
      </p:sp>
      <p:sp>
        <p:nvSpPr>
          <p:cNvPr id="4"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5" name="Rectangle 4"/>
          <p:cNvSpPr>
            <a:spLocks noGrp="1" noChangeArrowheads="1"/>
          </p:cNvSpPr>
          <p:nvPr>
            <p:ph type="sldNum" sz="quarter" idx="12"/>
          </p:nvPr>
        </p:nvSpPr>
        <p:spPr/>
        <p:txBody>
          <a:bodyPr/>
          <a:lstStyle>
            <a:lvl1pPr>
              <a:defRPr smtClean="0"/>
            </a:lvl1pPr>
          </a:lstStyle>
          <a:p>
            <a:pPr>
              <a:defRPr/>
            </a:pPr>
            <a:fld id="{C1927127-8186-4F14-A64E-8D8D374C8E2D}" type="slidenum">
              <a:rPr lang="it-IT"/>
              <a:pPr>
                <a:defRPr/>
              </a:pPr>
              <a:t>‹N›</a:t>
            </a:fld>
            <a:endParaRPr lang="it-IT"/>
          </a:p>
        </p:txBody>
      </p:sp>
    </p:spTree>
    <p:extLst>
      <p:ext uri="{BB962C8B-B14F-4D97-AF65-F5344CB8AC3E}">
        <p14:creationId xmlns:p14="http://schemas.microsoft.com/office/powerpoint/2010/main" val="195883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mtClean="0"/>
            </a:lvl1pPr>
          </a:lstStyle>
          <a:p>
            <a:pPr>
              <a:defRPr/>
            </a:pPr>
            <a:fld id="{F3B83FED-B709-4782-ACB6-3B469E4D245E}" type="datetime1">
              <a:rPr lang="it-IT"/>
              <a:pPr>
                <a:defRPr/>
              </a:pPr>
              <a:t>25/02/2013</a:t>
            </a:fld>
            <a:r>
              <a:rPr lang="it-IT"/>
              <a:t>© Pearson Italia spa </a:t>
            </a:r>
          </a:p>
        </p:txBody>
      </p:sp>
      <p:sp>
        <p:nvSpPr>
          <p:cNvPr id="3"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4" name="Rectangle 4"/>
          <p:cNvSpPr>
            <a:spLocks noGrp="1" noChangeArrowheads="1"/>
          </p:cNvSpPr>
          <p:nvPr>
            <p:ph type="sldNum" sz="quarter" idx="12"/>
          </p:nvPr>
        </p:nvSpPr>
        <p:spPr/>
        <p:txBody>
          <a:bodyPr/>
          <a:lstStyle>
            <a:lvl1pPr>
              <a:defRPr smtClean="0"/>
            </a:lvl1pPr>
          </a:lstStyle>
          <a:p>
            <a:pPr>
              <a:defRPr/>
            </a:pPr>
            <a:fld id="{2154B9E8-2443-4855-B5B7-3D74B42C717A}" type="slidenum">
              <a:rPr lang="it-IT"/>
              <a:pPr>
                <a:defRPr/>
              </a:pPr>
              <a:t>‹N›</a:t>
            </a:fld>
            <a:endParaRPr lang="it-IT"/>
          </a:p>
        </p:txBody>
      </p:sp>
    </p:spTree>
    <p:extLst>
      <p:ext uri="{BB962C8B-B14F-4D97-AF65-F5344CB8AC3E}">
        <p14:creationId xmlns:p14="http://schemas.microsoft.com/office/powerpoint/2010/main" val="363194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2"/>
          <p:cNvSpPr>
            <a:spLocks noGrp="1" noChangeArrowheads="1"/>
          </p:cNvSpPr>
          <p:nvPr>
            <p:ph type="dt" sz="half" idx="10"/>
          </p:nvPr>
        </p:nvSpPr>
        <p:spPr/>
        <p:txBody>
          <a:bodyPr/>
          <a:lstStyle>
            <a:lvl1pPr>
              <a:defRPr smtClean="0"/>
            </a:lvl1pPr>
          </a:lstStyle>
          <a:p>
            <a:pPr>
              <a:defRPr/>
            </a:pPr>
            <a:fld id="{E70CDEB6-81EC-4171-937B-37C79CCEB2E2}" type="datetime1">
              <a:rPr lang="it-IT"/>
              <a:pPr>
                <a:defRPr/>
              </a:pPr>
              <a:t>25/02/2013</a:t>
            </a:fld>
            <a:r>
              <a:rPr lang="it-IT"/>
              <a:t>© Pearson Italia spa </a:t>
            </a:r>
          </a:p>
        </p:txBody>
      </p:sp>
      <p:sp>
        <p:nvSpPr>
          <p:cNvPr id="6"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7" name="Rectangle 4"/>
          <p:cNvSpPr>
            <a:spLocks noGrp="1" noChangeArrowheads="1"/>
          </p:cNvSpPr>
          <p:nvPr>
            <p:ph type="sldNum" sz="quarter" idx="12"/>
          </p:nvPr>
        </p:nvSpPr>
        <p:spPr/>
        <p:txBody>
          <a:bodyPr/>
          <a:lstStyle>
            <a:lvl1pPr>
              <a:defRPr smtClean="0"/>
            </a:lvl1pPr>
          </a:lstStyle>
          <a:p>
            <a:pPr>
              <a:defRPr/>
            </a:pPr>
            <a:fld id="{AA9D8094-F11C-4209-B4D8-9389EAFE5779}" type="slidenum">
              <a:rPr lang="it-IT"/>
              <a:pPr>
                <a:defRPr/>
              </a:pPr>
              <a:t>‹N›</a:t>
            </a:fld>
            <a:endParaRPr lang="it-IT"/>
          </a:p>
        </p:txBody>
      </p:sp>
    </p:spTree>
    <p:extLst>
      <p:ext uri="{BB962C8B-B14F-4D97-AF65-F5344CB8AC3E}">
        <p14:creationId xmlns:p14="http://schemas.microsoft.com/office/powerpoint/2010/main" val="336380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t>25/02/2013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244530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2"/>
          <p:cNvSpPr>
            <a:spLocks noGrp="1" noChangeArrowheads="1"/>
          </p:cNvSpPr>
          <p:nvPr>
            <p:ph type="dt" sz="half" idx="10"/>
          </p:nvPr>
        </p:nvSpPr>
        <p:spPr/>
        <p:txBody>
          <a:bodyPr/>
          <a:lstStyle>
            <a:lvl1pPr>
              <a:defRPr smtClean="0"/>
            </a:lvl1pPr>
          </a:lstStyle>
          <a:p>
            <a:pPr>
              <a:defRPr/>
            </a:pPr>
            <a:fld id="{AC9E24AC-4FE3-45E7-9299-4F9A615BB563}" type="datetime1">
              <a:rPr lang="it-IT"/>
              <a:pPr>
                <a:defRPr/>
              </a:pPr>
              <a:t>25/02/2013</a:t>
            </a:fld>
            <a:r>
              <a:rPr lang="it-IT"/>
              <a:t>© Pearson Italia spa </a:t>
            </a:r>
          </a:p>
        </p:txBody>
      </p:sp>
      <p:sp>
        <p:nvSpPr>
          <p:cNvPr id="6"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7" name="Rectangle 4"/>
          <p:cNvSpPr>
            <a:spLocks noGrp="1" noChangeArrowheads="1"/>
          </p:cNvSpPr>
          <p:nvPr>
            <p:ph type="sldNum" sz="quarter" idx="12"/>
          </p:nvPr>
        </p:nvSpPr>
        <p:spPr/>
        <p:txBody>
          <a:bodyPr/>
          <a:lstStyle>
            <a:lvl1pPr>
              <a:defRPr smtClean="0"/>
            </a:lvl1pPr>
          </a:lstStyle>
          <a:p>
            <a:pPr>
              <a:defRPr/>
            </a:pPr>
            <a:fld id="{F294816A-EECE-4119-8DCF-6572D4542ECE}" type="slidenum">
              <a:rPr lang="it-IT"/>
              <a:pPr>
                <a:defRPr/>
              </a:pPr>
              <a:t>‹N›</a:t>
            </a:fld>
            <a:endParaRPr lang="it-IT"/>
          </a:p>
        </p:txBody>
      </p:sp>
    </p:spTree>
    <p:extLst>
      <p:ext uri="{BB962C8B-B14F-4D97-AF65-F5344CB8AC3E}">
        <p14:creationId xmlns:p14="http://schemas.microsoft.com/office/powerpoint/2010/main" val="3908519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smtClean="0"/>
            </a:lvl1pPr>
          </a:lstStyle>
          <a:p>
            <a:pPr>
              <a:defRPr/>
            </a:pPr>
            <a:fld id="{09CDD059-5558-4F5C-874C-455B84B7C450}" type="datetime1">
              <a:rPr lang="it-IT"/>
              <a:pPr>
                <a:defRPr/>
              </a:pPr>
              <a:t>25/02/2013</a:t>
            </a:fld>
            <a:r>
              <a:rPr lang="it-IT"/>
              <a:t>© Pearson Italia spa </a:t>
            </a:r>
          </a:p>
        </p:txBody>
      </p:sp>
      <p:sp>
        <p:nvSpPr>
          <p:cNvPr id="5"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6" name="Rectangle 4"/>
          <p:cNvSpPr>
            <a:spLocks noGrp="1" noChangeArrowheads="1"/>
          </p:cNvSpPr>
          <p:nvPr>
            <p:ph type="sldNum" sz="quarter" idx="12"/>
          </p:nvPr>
        </p:nvSpPr>
        <p:spPr/>
        <p:txBody>
          <a:bodyPr/>
          <a:lstStyle>
            <a:lvl1pPr>
              <a:defRPr smtClean="0"/>
            </a:lvl1pPr>
          </a:lstStyle>
          <a:p>
            <a:pPr>
              <a:defRPr/>
            </a:pPr>
            <a:fld id="{7C2CA05F-7858-4F1F-B120-E0DB31A3A127}" type="slidenum">
              <a:rPr lang="it-IT"/>
              <a:pPr>
                <a:defRPr/>
              </a:pPr>
              <a:t>‹N›</a:t>
            </a:fld>
            <a:endParaRPr lang="it-IT"/>
          </a:p>
        </p:txBody>
      </p:sp>
    </p:spTree>
    <p:extLst>
      <p:ext uri="{BB962C8B-B14F-4D97-AF65-F5344CB8AC3E}">
        <p14:creationId xmlns:p14="http://schemas.microsoft.com/office/powerpoint/2010/main" val="98602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smtClean="0"/>
            </a:lvl1pPr>
          </a:lstStyle>
          <a:p>
            <a:pPr>
              <a:defRPr/>
            </a:pPr>
            <a:fld id="{A04B6187-70F1-4B57-A87D-F7DFD45E6335}" type="datetime1">
              <a:rPr lang="it-IT"/>
              <a:pPr>
                <a:defRPr/>
              </a:pPr>
              <a:t>25/02/2013</a:t>
            </a:fld>
            <a:r>
              <a:rPr lang="it-IT"/>
              <a:t>© Pearson Italia spa </a:t>
            </a:r>
          </a:p>
        </p:txBody>
      </p:sp>
      <p:sp>
        <p:nvSpPr>
          <p:cNvPr id="5" name="Rectangle 3"/>
          <p:cNvSpPr>
            <a:spLocks noGrp="1" noChangeArrowheads="1"/>
          </p:cNvSpPr>
          <p:nvPr>
            <p:ph type="ftr" sz="quarter" idx="11"/>
          </p:nvPr>
        </p:nvSpPr>
        <p:spPr/>
        <p:txBody>
          <a:bodyPr/>
          <a:lstStyle>
            <a:lvl1pPr>
              <a:defRPr/>
            </a:lvl1pPr>
          </a:lstStyle>
          <a:p>
            <a:pPr>
              <a:defRPr/>
            </a:pPr>
            <a:r>
              <a:rPr lang="it-IT"/>
              <a:t>La Seconda guerra mondiale</a:t>
            </a:r>
          </a:p>
        </p:txBody>
      </p:sp>
      <p:sp>
        <p:nvSpPr>
          <p:cNvPr id="6" name="Rectangle 4"/>
          <p:cNvSpPr>
            <a:spLocks noGrp="1" noChangeArrowheads="1"/>
          </p:cNvSpPr>
          <p:nvPr>
            <p:ph type="sldNum" sz="quarter" idx="12"/>
          </p:nvPr>
        </p:nvSpPr>
        <p:spPr/>
        <p:txBody>
          <a:bodyPr/>
          <a:lstStyle>
            <a:lvl1pPr>
              <a:defRPr smtClean="0"/>
            </a:lvl1pPr>
          </a:lstStyle>
          <a:p>
            <a:pPr>
              <a:defRPr/>
            </a:pPr>
            <a:fld id="{8419B20A-56D0-40C5-859F-135828B8CAAC}" type="slidenum">
              <a:rPr lang="it-IT"/>
              <a:pPr>
                <a:defRPr/>
              </a:pPr>
              <a:t>‹N›</a:t>
            </a:fld>
            <a:endParaRPr lang="it-IT"/>
          </a:p>
        </p:txBody>
      </p:sp>
    </p:spTree>
    <p:extLst>
      <p:ext uri="{BB962C8B-B14F-4D97-AF65-F5344CB8AC3E}">
        <p14:creationId xmlns:p14="http://schemas.microsoft.com/office/powerpoint/2010/main" val="31801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F8BED2-2709-479F-A736-EE43A0E73F18}" type="datetimeFigureOut">
              <a:rPr lang="it-IT" smtClean="0"/>
              <a:t>25/02/2013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120319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F8BED2-2709-479F-A736-EE43A0E73F18}" type="datetimeFigureOut">
              <a:rPr lang="it-IT" smtClean="0"/>
              <a:t>25/02/2013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169416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F8BED2-2709-479F-A736-EE43A0E73F18}" type="datetimeFigureOut">
              <a:rPr lang="it-IT" smtClean="0"/>
              <a:t>25/02/2013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359506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F8BED2-2709-479F-A736-EE43A0E73F18}" type="datetimeFigureOut">
              <a:rPr lang="it-IT" smtClean="0"/>
              <a:t>25/02/2013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229595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F8BED2-2709-479F-A736-EE43A0E73F18}" type="datetimeFigureOut">
              <a:rPr lang="it-IT" smtClean="0"/>
              <a:t>25/02/2013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72752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8BED2-2709-479F-A736-EE43A0E73F18}" type="datetimeFigureOut">
              <a:rPr lang="it-IT" smtClean="0"/>
              <a:t>25/02/2013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394677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8BED2-2709-479F-A736-EE43A0E73F18}" type="datetimeFigureOut">
              <a:rPr lang="it-IT" smtClean="0"/>
              <a:t>25/02/2013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009E3A-9276-47CC-A1A4-23F68125C1FC}" type="slidenum">
              <a:rPr lang="it-IT" smtClean="0"/>
              <a:t>‹N›</a:t>
            </a:fld>
            <a:endParaRPr lang="it-IT"/>
          </a:p>
        </p:txBody>
      </p:sp>
    </p:spTree>
    <p:extLst>
      <p:ext uri="{BB962C8B-B14F-4D97-AF65-F5344CB8AC3E}">
        <p14:creationId xmlns:p14="http://schemas.microsoft.com/office/powerpoint/2010/main" val="3333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8BED2-2709-479F-A736-EE43A0E73F18}" type="datetimeFigureOut">
              <a:rPr lang="it-IT" smtClean="0"/>
              <a:t>25/02/2013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09E3A-9276-47CC-A1A4-23F68125C1FC}" type="slidenum">
              <a:rPr lang="it-IT" smtClean="0"/>
              <a:t>‹N›</a:t>
            </a:fld>
            <a:endParaRPr lang="it-IT"/>
          </a:p>
        </p:txBody>
      </p:sp>
    </p:spTree>
    <p:extLst>
      <p:ext uri="{BB962C8B-B14F-4D97-AF65-F5344CB8AC3E}">
        <p14:creationId xmlns:p14="http://schemas.microsoft.com/office/powerpoint/2010/main" val="186543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6597650"/>
            <a:ext cx="9144000" cy="287338"/>
          </a:xfrm>
          <a:prstGeom prst="rect">
            <a:avLst/>
          </a:prstGeom>
          <a:gradFill rotWithShape="1">
            <a:gsLst>
              <a:gs pos="0">
                <a:srgbClr val="0066CC"/>
              </a:gs>
              <a:gs pos="100000">
                <a:srgbClr val="003399"/>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sp>
        <p:nvSpPr>
          <p:cNvPr id="3074" name="Rectangle 2"/>
          <p:cNvSpPr>
            <a:spLocks noGrp="1" noChangeArrowheads="1"/>
          </p:cNvSpPr>
          <p:nvPr>
            <p:ph type="dt" sz="half" idx="2"/>
          </p:nvPr>
        </p:nvSpPr>
        <p:spPr bwMode="auto">
          <a:xfrm>
            <a:off x="7010400" y="65976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None/>
              <a:defRPr sz="1000" smtClean="0">
                <a:solidFill>
                  <a:srgbClr val="FFFF00"/>
                </a:solidFill>
                <a:latin typeface="Arial" charset="0"/>
              </a:defRPr>
            </a:lvl1pPr>
          </a:lstStyle>
          <a:p>
            <a:pPr fontAlgn="base">
              <a:spcAft>
                <a:spcPct val="0"/>
              </a:spcAft>
              <a:defRPr/>
            </a:pPr>
            <a:fld id="{02641057-E53E-4B27-A7BC-D6AF57383919}" type="datetime1">
              <a:rPr lang="it-IT">
                <a:ea typeface="ＭＳ Ｐゴシック" pitchFamily="-108" charset="-128"/>
              </a:rPr>
              <a:pPr fontAlgn="base">
                <a:spcAft>
                  <a:spcPct val="0"/>
                </a:spcAft>
                <a:defRPr/>
              </a:pPr>
              <a:t>25/02/2013</a:t>
            </a:fld>
            <a:r>
              <a:rPr lang="it-IT">
                <a:ea typeface="ＭＳ Ｐゴシック" pitchFamily="-108" charset="-128"/>
              </a:rPr>
              <a:t>© Pearson Italia spa </a:t>
            </a:r>
          </a:p>
        </p:txBody>
      </p:sp>
      <p:sp>
        <p:nvSpPr>
          <p:cNvPr id="3075" name="Rectangle 3"/>
          <p:cNvSpPr>
            <a:spLocks noGrp="1" noChangeArrowheads="1"/>
          </p:cNvSpPr>
          <p:nvPr>
            <p:ph type="ftr" sz="quarter" idx="3"/>
          </p:nvPr>
        </p:nvSpPr>
        <p:spPr bwMode="auto">
          <a:xfrm>
            <a:off x="0" y="658653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solidFill>
                  <a:srgbClr val="FFFF00"/>
                </a:solidFill>
                <a:latin typeface="Arial" charset="0"/>
                <a:ea typeface="ＭＳ Ｐゴシック" charset="0"/>
                <a:cs typeface="ＭＳ Ｐゴシック" charset="0"/>
              </a:defRPr>
            </a:lvl1pPr>
          </a:lstStyle>
          <a:p>
            <a:pPr fontAlgn="base">
              <a:spcAft>
                <a:spcPct val="0"/>
              </a:spcAft>
              <a:defRPr/>
            </a:pPr>
            <a:r>
              <a:rPr lang="it-IT"/>
              <a:t>La tarda repubblica</a:t>
            </a:r>
          </a:p>
        </p:txBody>
      </p:sp>
      <p:sp>
        <p:nvSpPr>
          <p:cNvPr id="3076" name="Rectangle 4"/>
          <p:cNvSpPr>
            <a:spLocks noGrp="1" noChangeArrowheads="1"/>
          </p:cNvSpPr>
          <p:nvPr>
            <p:ph type="sldNum" sz="quarter" idx="4"/>
          </p:nvPr>
        </p:nvSpPr>
        <p:spPr bwMode="auto">
          <a:xfrm>
            <a:off x="3492500" y="65976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solidFill>
                  <a:srgbClr val="FFFF00"/>
                </a:solidFill>
                <a:latin typeface="Arial" charset="0"/>
              </a:defRPr>
            </a:lvl1pPr>
          </a:lstStyle>
          <a:p>
            <a:pPr algn="ctr" fontAlgn="base">
              <a:spcAft>
                <a:spcPct val="0"/>
              </a:spcAft>
              <a:defRPr/>
            </a:pPr>
            <a:fld id="{63DDF9D5-FE2E-408C-AC06-95A5CF616342}" type="slidenum">
              <a:rPr lang="it-IT">
                <a:ea typeface="ＭＳ Ｐゴシック" pitchFamily="-108" charset="-128"/>
              </a:rPr>
              <a:pPr algn="ctr" fontAlgn="base">
                <a:spcAft>
                  <a:spcPct val="0"/>
                </a:spcAft>
                <a:defRPr/>
              </a:pPr>
              <a:t>‹N›</a:t>
            </a:fld>
            <a:endParaRPr lang="it-IT">
              <a:ea typeface="ＭＳ Ｐゴシック" pitchFamily="-108" charset="-128"/>
            </a:endParaRPr>
          </a:p>
        </p:txBody>
      </p:sp>
      <p:sp>
        <p:nvSpPr>
          <p:cNvPr id="2054" name="Rectangle 6"/>
          <p:cNvSpPr>
            <a:spLocks noChangeArrowheads="1"/>
          </p:cNvSpPr>
          <p:nvPr userDrawn="1"/>
        </p:nvSpPr>
        <p:spPr bwMode="auto">
          <a:xfrm>
            <a:off x="0" y="-26988"/>
            <a:ext cx="9144000" cy="936626"/>
          </a:xfrm>
          <a:prstGeom prst="rect">
            <a:avLst/>
          </a:prstGeom>
          <a:gradFill rotWithShape="1">
            <a:gsLst>
              <a:gs pos="0">
                <a:srgbClr val="003399"/>
              </a:gs>
              <a:gs pos="100000">
                <a:srgbClr val="0066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spTree>
    <p:extLst>
      <p:ext uri="{BB962C8B-B14F-4D97-AF65-F5344CB8AC3E}">
        <p14:creationId xmlns:p14="http://schemas.microsoft.com/office/powerpoint/2010/main" val="412105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Domanda di cittadinanza </a:t>
            </a:r>
            <a:endParaRPr lang="it-IT" dirty="0"/>
          </a:p>
        </p:txBody>
      </p:sp>
      <p:sp>
        <p:nvSpPr>
          <p:cNvPr id="3" name="Sottotitolo 2"/>
          <p:cNvSpPr>
            <a:spLocks noGrp="1"/>
          </p:cNvSpPr>
          <p:nvPr>
            <p:ph type="subTitle" idx="1"/>
          </p:nvPr>
        </p:nvSpPr>
        <p:spPr/>
        <p:txBody>
          <a:bodyPr/>
          <a:lstStyle/>
          <a:p>
            <a:r>
              <a:rPr lang="it-IT" dirty="0" smtClean="0"/>
              <a:t>Docente: G.B. </a:t>
            </a:r>
            <a:r>
              <a:rPr lang="it-IT" dirty="0" err="1" smtClean="0"/>
              <a:t>Rimentano</a:t>
            </a:r>
            <a:endParaRPr lang="it-IT" dirty="0"/>
          </a:p>
        </p:txBody>
      </p:sp>
    </p:spTree>
    <p:extLst>
      <p:ext uri="{BB962C8B-B14F-4D97-AF65-F5344CB8AC3E}">
        <p14:creationId xmlns:p14="http://schemas.microsoft.com/office/powerpoint/2010/main" val="22158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845574"/>
            <a:ext cx="7488832" cy="5069363"/>
          </a:xfrm>
          <a:prstGeom prst="rect">
            <a:avLst/>
          </a:prstGeom>
        </p:spPr>
      </p:pic>
    </p:spTree>
    <p:extLst>
      <p:ext uri="{BB962C8B-B14F-4D97-AF65-F5344CB8AC3E}">
        <p14:creationId xmlns:p14="http://schemas.microsoft.com/office/powerpoint/2010/main" val="179978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850" y="0"/>
            <a:ext cx="5560300" cy="6858000"/>
          </a:xfrm>
          <a:prstGeom prst="rect">
            <a:avLst/>
          </a:prstGeom>
        </p:spPr>
      </p:pic>
    </p:spTree>
    <p:extLst>
      <p:ext uri="{BB962C8B-B14F-4D97-AF65-F5344CB8AC3E}">
        <p14:creationId xmlns:p14="http://schemas.microsoft.com/office/powerpoint/2010/main" val="8809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984" y="210850"/>
            <a:ext cx="6034031" cy="6436300"/>
          </a:xfrm>
          <a:prstGeom prst="rect">
            <a:avLst/>
          </a:prstGeom>
        </p:spPr>
      </p:pic>
    </p:spTree>
    <p:extLst>
      <p:ext uri="{BB962C8B-B14F-4D97-AF65-F5344CB8AC3E}">
        <p14:creationId xmlns:p14="http://schemas.microsoft.com/office/powerpoint/2010/main" val="1677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7" name="Connettore 4 28672"/>
          <p:cNvCxnSpPr>
            <a:cxnSpLocks noChangeShapeType="1"/>
          </p:cNvCxnSpPr>
          <p:nvPr/>
        </p:nvCxnSpPr>
        <p:spPr bwMode="auto">
          <a:xfrm rot="10800000" flipV="1">
            <a:off x="3391694" y="404664"/>
            <a:ext cx="201612" cy="12700"/>
          </a:xfrm>
          <a:prstGeom prst="bentConnector3">
            <a:avLst>
              <a:gd name="adj1" fmla="val -106885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68635" name="Group 27"/>
          <p:cNvGrpSpPr>
            <a:grpSpLocks/>
          </p:cNvGrpSpPr>
          <p:nvPr/>
        </p:nvGrpSpPr>
        <p:grpSpPr bwMode="auto">
          <a:xfrm>
            <a:off x="144463" y="564356"/>
            <a:ext cx="3923151" cy="2289176"/>
            <a:chOff x="117" y="670"/>
            <a:chExt cx="2231" cy="1442"/>
          </a:xfrm>
          <a:noFill/>
        </p:grpSpPr>
        <p:sp>
          <p:nvSpPr>
            <p:cNvPr id="18458" name="CasellaDiTesto 48"/>
            <p:cNvSpPr txBox="1">
              <a:spLocks noChangeArrowheads="1"/>
            </p:cNvSpPr>
            <p:nvPr/>
          </p:nvSpPr>
          <p:spPr bwMode="auto">
            <a:xfrm>
              <a:off x="149" y="946"/>
              <a:ext cx="2180" cy="1086"/>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algn="just" eaLnBrk="1" fontAlgn="base" hangingPunct="1">
                <a:spcBef>
                  <a:spcPct val="50000"/>
                </a:spcBef>
                <a:spcAft>
                  <a:spcPct val="0"/>
                </a:spcAft>
                <a:buClr>
                  <a:srgbClr val="FF0000"/>
                </a:buClr>
                <a:buFontTx/>
                <a:buChar char="•"/>
                <a:tabLst/>
              </a:pPr>
              <a:r>
                <a:rPr lang="it-IT" sz="1600" dirty="0">
                  <a:solidFill>
                    <a:srgbClr val="000000"/>
                  </a:solidFill>
                </a:rPr>
                <a:t> </a:t>
              </a:r>
              <a:r>
                <a:rPr lang="it-IT" sz="1200" dirty="0" smtClean="0">
                  <a:solidFill>
                    <a:srgbClr val="000000"/>
                  </a:solidFill>
                </a:rPr>
                <a:t>Stato-nazione (700-800)</a:t>
              </a:r>
              <a:endParaRPr lang="it-IT" sz="1200" dirty="0">
                <a:solidFill>
                  <a:srgbClr val="000000"/>
                </a:solidFill>
              </a:endParaRPr>
            </a:p>
            <a:p>
              <a:pPr algn="just" eaLnBrk="1" fontAlgn="base" hangingPunct="1">
                <a:spcBef>
                  <a:spcPct val="50000"/>
                </a:spcBef>
                <a:spcAft>
                  <a:spcPct val="0"/>
                </a:spcAft>
                <a:buClr>
                  <a:srgbClr val="FF0000"/>
                </a:buClr>
                <a:buFontTx/>
                <a:buChar char="•"/>
                <a:tabLst/>
              </a:pPr>
              <a:r>
                <a:rPr lang="it-IT" sz="1200" dirty="0">
                  <a:solidFill>
                    <a:srgbClr val="000000"/>
                  </a:solidFill>
                </a:rPr>
                <a:t>  </a:t>
              </a:r>
              <a:r>
                <a:rPr lang="it-IT" sz="1200" dirty="0" smtClean="0">
                  <a:solidFill>
                    <a:srgbClr val="000000"/>
                  </a:solidFill>
                </a:rPr>
                <a:t>Modello tedesco/francese</a:t>
              </a:r>
              <a:endParaRPr lang="it-IT" sz="1200" dirty="0">
                <a:solidFill>
                  <a:srgbClr val="000000"/>
                </a:solidFill>
              </a:endParaRPr>
            </a:p>
            <a:p>
              <a:pPr algn="just" eaLnBrk="1" fontAlgn="base" hangingPunct="1">
                <a:spcBef>
                  <a:spcPct val="50000"/>
                </a:spcBef>
                <a:spcAft>
                  <a:spcPct val="0"/>
                </a:spcAft>
                <a:buClr>
                  <a:srgbClr val="FF0000"/>
                </a:buClr>
                <a:buFontTx/>
                <a:buChar char="•"/>
                <a:tabLst/>
              </a:pPr>
              <a:r>
                <a:rPr lang="it-IT" sz="1200" dirty="0">
                  <a:solidFill>
                    <a:srgbClr val="000000"/>
                  </a:solidFill>
                </a:rPr>
                <a:t>  S</a:t>
              </a:r>
              <a:r>
                <a:rPr lang="it-IT" sz="1200" dirty="0" smtClean="0">
                  <a:solidFill>
                    <a:srgbClr val="000000"/>
                  </a:solidFill>
                </a:rPr>
                <a:t>entimento/ragione</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Dal nazionalismo al totalitarismo (centralità individuo o Stato?)</a:t>
              </a:r>
              <a:endParaRPr lang="it-IT" sz="1200" dirty="0">
                <a:solidFill>
                  <a:srgbClr val="000000"/>
                </a:solidFill>
              </a:endParaRPr>
            </a:p>
            <a:p>
              <a:pPr eaLnBrk="1" fontAlgn="base" hangingPunct="1">
                <a:spcBef>
                  <a:spcPct val="50000"/>
                </a:spcBef>
                <a:spcAft>
                  <a:spcPct val="0"/>
                </a:spcAft>
                <a:buClr>
                  <a:srgbClr val="FF0000"/>
                </a:buClr>
              </a:pPr>
              <a:endParaRPr lang="it-IT" sz="1600" dirty="0">
                <a:solidFill>
                  <a:srgbClr val="000000"/>
                </a:solidFill>
              </a:endParaRPr>
            </a:p>
          </p:txBody>
        </p:sp>
        <p:sp>
          <p:nvSpPr>
            <p:cNvPr id="18459" name="CasellaDiTesto 48"/>
            <p:cNvSpPr txBox="1">
              <a:spLocks noChangeArrowheads="1"/>
            </p:cNvSpPr>
            <p:nvPr/>
          </p:nvSpPr>
          <p:spPr bwMode="auto">
            <a:xfrm>
              <a:off x="117" y="670"/>
              <a:ext cx="2198" cy="165"/>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lvl="0" algn="just"/>
              <a:r>
                <a:rPr lang="it-IT" sz="1100" b="1" dirty="0" smtClean="0"/>
                <a:t>comune senso di identità e </a:t>
              </a:r>
              <a:r>
                <a:rPr lang="it-IT" sz="1100" b="1" dirty="0" smtClean="0"/>
                <a:t>appartenenza</a:t>
              </a:r>
              <a:endParaRPr lang="it-IT" sz="1200" b="1" dirty="0"/>
            </a:p>
          </p:txBody>
        </p:sp>
        <p:sp>
          <p:nvSpPr>
            <p:cNvPr id="18460" name="Rectangle 21"/>
            <p:cNvSpPr>
              <a:spLocks noChangeArrowheads="1"/>
            </p:cNvSpPr>
            <p:nvPr/>
          </p:nvSpPr>
          <p:spPr bwMode="auto">
            <a:xfrm>
              <a:off x="120" y="894"/>
              <a:ext cx="2228" cy="1218"/>
            </a:xfrm>
            <a:prstGeom prst="rect">
              <a:avLst/>
            </a:prstGeom>
            <a:grp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grpSp>
      <p:grpSp>
        <p:nvGrpSpPr>
          <p:cNvPr id="68636" name="Group 28"/>
          <p:cNvGrpSpPr>
            <a:grpSpLocks/>
          </p:cNvGrpSpPr>
          <p:nvPr/>
        </p:nvGrpSpPr>
        <p:grpSpPr bwMode="auto">
          <a:xfrm>
            <a:off x="139700" y="4433888"/>
            <a:ext cx="4072090" cy="2554296"/>
            <a:chOff x="117" y="670"/>
            <a:chExt cx="2293" cy="2290"/>
          </a:xfrm>
        </p:grpSpPr>
        <p:sp>
          <p:nvSpPr>
            <p:cNvPr id="18455" name="CasellaDiTesto 48"/>
            <p:cNvSpPr txBox="1">
              <a:spLocks noChangeArrowheads="1"/>
            </p:cNvSpPr>
            <p:nvPr/>
          </p:nvSpPr>
          <p:spPr bwMode="auto">
            <a:xfrm>
              <a:off x="117" y="946"/>
              <a:ext cx="2293" cy="2014"/>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lvl="0" algn="just" eaLnBrk="1" fontAlgn="base" hangingPunct="1">
                <a:spcBef>
                  <a:spcPct val="50000"/>
                </a:spcBef>
                <a:spcAft>
                  <a:spcPct val="0"/>
                </a:spcAft>
                <a:buClr>
                  <a:srgbClr val="FF0000"/>
                </a:buClr>
                <a:buFontTx/>
                <a:buChar char="•"/>
                <a:tabLst/>
              </a:pPr>
              <a:r>
                <a:rPr lang="it-IT" sz="1400" dirty="0" smtClean="0">
                  <a:solidFill>
                    <a:srgbClr val="000000"/>
                  </a:solidFill>
                </a:rPr>
                <a:t> </a:t>
              </a:r>
              <a:r>
                <a:rPr lang="it-IT" sz="1200" dirty="0" smtClean="0">
                  <a:solidFill>
                    <a:srgbClr val="000000"/>
                  </a:solidFill>
                </a:rPr>
                <a:t>Cittadinanza-frontiere </a:t>
              </a:r>
              <a:r>
                <a:rPr lang="it-IT" sz="1200" dirty="0">
                  <a:solidFill>
                    <a:srgbClr val="000000"/>
                  </a:solidFill>
                </a:rPr>
                <a:t>(dentro/fuori)</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Il rapporto con l’altro, con il diverso</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Frontiera interna: cittadinanza attiva/passiva</a:t>
              </a:r>
            </a:p>
            <a:p>
              <a:pPr eaLnBrk="1" fontAlgn="base" hangingPunct="1">
                <a:spcBef>
                  <a:spcPct val="50000"/>
                </a:spcBef>
                <a:spcAft>
                  <a:spcPct val="0"/>
                </a:spcAft>
                <a:buClr>
                  <a:srgbClr val="FF0000"/>
                </a:buClr>
                <a:buFontTx/>
                <a:buChar char="•"/>
                <a:tabLst/>
              </a:pPr>
              <a:r>
                <a:rPr lang="it-IT" sz="1200" dirty="0" smtClean="0">
                  <a:solidFill>
                    <a:srgbClr val="000000"/>
                  </a:solidFill>
                </a:rPr>
                <a:t> Rivoluzione/costituzione</a:t>
              </a:r>
            </a:p>
            <a:p>
              <a:pPr eaLnBrk="1" fontAlgn="base" hangingPunct="1">
                <a:spcBef>
                  <a:spcPct val="50000"/>
                </a:spcBef>
                <a:spcAft>
                  <a:spcPct val="0"/>
                </a:spcAft>
                <a:buClr>
                  <a:srgbClr val="FF0000"/>
                </a:buClr>
                <a:buFontTx/>
                <a:buChar char="•"/>
              </a:pPr>
              <a:endParaRPr lang="it-IT" sz="1600" dirty="0">
                <a:solidFill>
                  <a:srgbClr val="000000"/>
                </a:solidFill>
              </a:endParaRPr>
            </a:p>
            <a:p>
              <a:pPr eaLnBrk="1" fontAlgn="base" hangingPunct="1">
                <a:spcBef>
                  <a:spcPct val="50000"/>
                </a:spcBef>
                <a:spcAft>
                  <a:spcPct val="0"/>
                </a:spcAft>
                <a:buClr>
                  <a:srgbClr val="FF0000"/>
                </a:buClr>
              </a:pPr>
              <a:endParaRPr lang="it-IT" sz="1600" dirty="0">
                <a:solidFill>
                  <a:srgbClr val="000000"/>
                </a:solidFill>
              </a:endParaRPr>
            </a:p>
            <a:p>
              <a:pPr eaLnBrk="1" fontAlgn="base" hangingPunct="1">
                <a:spcBef>
                  <a:spcPct val="50000"/>
                </a:spcBef>
                <a:spcAft>
                  <a:spcPct val="0"/>
                </a:spcAft>
                <a:buClr>
                  <a:srgbClr val="FF0000"/>
                </a:buClr>
              </a:pPr>
              <a:endParaRPr lang="it-IT" sz="1600" dirty="0">
                <a:solidFill>
                  <a:srgbClr val="000000"/>
                </a:solidFill>
              </a:endParaRPr>
            </a:p>
          </p:txBody>
        </p:sp>
        <p:sp>
          <p:nvSpPr>
            <p:cNvPr id="18456" name="CasellaDiTesto 48"/>
            <p:cNvSpPr txBox="1">
              <a:spLocks noChangeArrowheads="1"/>
            </p:cNvSpPr>
            <p:nvPr/>
          </p:nvSpPr>
          <p:spPr bwMode="auto">
            <a:xfrm>
              <a:off x="117" y="670"/>
              <a:ext cx="2293" cy="165"/>
            </a:xfrm>
            <a:prstGeom prst="rect">
              <a:avLst/>
            </a:prstGeom>
            <a:solidFill>
              <a:srgbClr val="FFE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lvl="0" algn="ctr" eaLnBrk="1" fontAlgn="base" hangingPunct="1">
                <a:spcBef>
                  <a:spcPct val="50000"/>
                </a:spcBef>
                <a:spcAft>
                  <a:spcPct val="0"/>
                </a:spcAft>
                <a:buClr>
                  <a:srgbClr val="FF0000"/>
                </a:buClr>
              </a:pPr>
              <a:r>
                <a:rPr lang="it-IT" sz="1100" b="1" dirty="0" smtClean="0"/>
                <a:t>processi di inclusione/esclusione</a:t>
              </a:r>
              <a:endParaRPr lang="it-IT" sz="1800" b="1" dirty="0">
                <a:solidFill>
                  <a:srgbClr val="000000"/>
                </a:solidFill>
              </a:endParaRPr>
            </a:p>
          </p:txBody>
        </p:sp>
        <p:sp>
          <p:nvSpPr>
            <p:cNvPr id="18457" name="Rectangle 31"/>
            <p:cNvSpPr>
              <a:spLocks noChangeArrowheads="1"/>
            </p:cNvSpPr>
            <p:nvPr/>
          </p:nvSpPr>
          <p:spPr bwMode="auto">
            <a:xfrm>
              <a:off x="120" y="894"/>
              <a:ext cx="2290" cy="1196"/>
            </a:xfrm>
            <a:prstGeom prst="rect">
              <a:avLst/>
            </a:prstGeom>
            <a:noFill/>
            <a:ln w="12700" algn="ctr">
              <a:noFill/>
              <a:miter lim="800000"/>
              <a:headEnd/>
              <a:tailEnd/>
            </a:ln>
            <a:effectLst/>
            <a:extLst>
              <a:ext uri="{909E8E84-426E-40DD-AFC4-6F175D3DCCD1}">
                <a14:hiddenFill xmlns:a14="http://schemas.microsoft.com/office/drawing/2010/main">
                  <a:solidFill>
                    <a:srgbClr val="FFE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grpSp>
      <p:grpSp>
        <p:nvGrpSpPr>
          <p:cNvPr id="68640" name="Group 32"/>
          <p:cNvGrpSpPr>
            <a:grpSpLocks/>
          </p:cNvGrpSpPr>
          <p:nvPr/>
        </p:nvGrpSpPr>
        <p:grpSpPr bwMode="auto">
          <a:xfrm>
            <a:off x="4931700" y="564356"/>
            <a:ext cx="4052944" cy="3379696"/>
            <a:chOff x="-51" y="670"/>
            <a:chExt cx="2454" cy="3600"/>
          </a:xfrm>
        </p:grpSpPr>
        <p:sp>
          <p:nvSpPr>
            <p:cNvPr id="18452" name="CasellaDiTesto 48"/>
            <p:cNvSpPr txBox="1">
              <a:spLocks noChangeArrowheads="1"/>
            </p:cNvSpPr>
            <p:nvPr/>
          </p:nvSpPr>
          <p:spPr bwMode="auto">
            <a:xfrm>
              <a:off x="-51" y="1057"/>
              <a:ext cx="2386" cy="32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algn="just" eaLnBrk="1" fontAlgn="base" hangingPunct="1">
                <a:spcBef>
                  <a:spcPct val="50000"/>
                </a:spcBef>
                <a:spcAft>
                  <a:spcPct val="0"/>
                </a:spcAft>
                <a:buClr>
                  <a:srgbClr val="FF0000"/>
                </a:buClr>
                <a:buFontTx/>
                <a:buChar char="•"/>
                <a:tabLst/>
              </a:pPr>
              <a:r>
                <a:rPr lang="it-IT" sz="1600" dirty="0">
                  <a:solidFill>
                    <a:srgbClr val="000000"/>
                  </a:solidFill>
                </a:rPr>
                <a:t> </a:t>
              </a:r>
              <a:r>
                <a:rPr lang="it-IT" sz="1200" dirty="0" smtClean="0">
                  <a:solidFill>
                    <a:srgbClr val="000000"/>
                  </a:solidFill>
                </a:rPr>
                <a:t>Rapporto individuo-Stato (prima e oltre)</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Cittadinanza-sudditanza: rapporti </a:t>
              </a:r>
              <a:r>
                <a:rPr lang="it-IT" sz="1200" dirty="0">
                  <a:solidFill>
                    <a:srgbClr val="000000"/>
                  </a:solidFill>
                </a:rPr>
                <a:t>di subordinazione ad un potere </a:t>
              </a:r>
              <a:r>
                <a:rPr lang="it-IT" sz="1200" dirty="0" smtClean="0">
                  <a:solidFill>
                    <a:srgbClr val="000000"/>
                  </a:solidFill>
                </a:rPr>
                <a:t>centralizzato (Hobbes e lo Stato moderno)</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Diritti civili/politici/sociali (T. Marshall)</a:t>
              </a:r>
            </a:p>
            <a:p>
              <a:pPr algn="just" eaLnBrk="1" fontAlgn="base" hangingPunct="1">
                <a:spcBef>
                  <a:spcPct val="50000"/>
                </a:spcBef>
                <a:spcAft>
                  <a:spcPct val="0"/>
                </a:spcAft>
                <a:buClr>
                  <a:srgbClr val="FF0000"/>
                </a:buClr>
                <a:buFontTx/>
                <a:buChar char="•"/>
                <a:tabLst/>
              </a:pPr>
              <a:r>
                <a:rPr lang="it-IT" sz="1200" dirty="0" smtClean="0">
                  <a:solidFill>
                    <a:srgbClr val="000000"/>
                  </a:solidFill>
                </a:rPr>
                <a:t> Potere costituente/potere costituito</a:t>
              </a:r>
              <a:endParaRPr lang="it-IT" sz="1200" dirty="0">
                <a:solidFill>
                  <a:srgbClr val="000000"/>
                </a:solidFill>
              </a:endParaRPr>
            </a:p>
            <a:p>
              <a:pPr lvl="0" eaLnBrk="1" fontAlgn="base" hangingPunct="1">
                <a:spcBef>
                  <a:spcPct val="50000"/>
                </a:spcBef>
                <a:spcAft>
                  <a:spcPct val="0"/>
                </a:spcAft>
                <a:buClr>
                  <a:srgbClr val="FF0000"/>
                </a:buClr>
                <a:buFontTx/>
                <a:buChar char="•"/>
              </a:pPr>
              <a:endParaRPr lang="it-IT" sz="1600" dirty="0" smtClean="0"/>
            </a:p>
            <a:p>
              <a:pPr eaLnBrk="1" fontAlgn="base" hangingPunct="1">
                <a:spcBef>
                  <a:spcPct val="50000"/>
                </a:spcBef>
                <a:spcAft>
                  <a:spcPct val="0"/>
                </a:spcAft>
                <a:buClr>
                  <a:srgbClr val="FF0000"/>
                </a:buClr>
                <a:buFontTx/>
                <a:buChar char="•"/>
              </a:pPr>
              <a:endParaRPr lang="it-IT" sz="1600" dirty="0">
                <a:solidFill>
                  <a:srgbClr val="000000"/>
                </a:solidFill>
              </a:endParaRPr>
            </a:p>
            <a:p>
              <a:pPr eaLnBrk="1" fontAlgn="base" hangingPunct="1">
                <a:spcBef>
                  <a:spcPct val="50000"/>
                </a:spcBef>
                <a:spcAft>
                  <a:spcPct val="0"/>
                </a:spcAft>
                <a:buClr>
                  <a:srgbClr val="FF0000"/>
                </a:buClr>
                <a:buFontTx/>
                <a:buChar char="•"/>
              </a:pPr>
              <a:r>
                <a:rPr lang="it-IT" sz="1600" dirty="0">
                  <a:solidFill>
                    <a:srgbClr val="000000"/>
                  </a:solidFill>
                </a:rPr>
                <a:t>  testo</a:t>
              </a:r>
            </a:p>
            <a:p>
              <a:pPr eaLnBrk="1" fontAlgn="base" hangingPunct="1">
                <a:spcBef>
                  <a:spcPct val="50000"/>
                </a:spcBef>
                <a:spcAft>
                  <a:spcPct val="0"/>
                </a:spcAft>
                <a:buClr>
                  <a:srgbClr val="FF0000"/>
                </a:buClr>
              </a:pPr>
              <a:endParaRPr lang="it-IT" sz="1600" dirty="0">
                <a:solidFill>
                  <a:srgbClr val="000000"/>
                </a:solidFill>
              </a:endParaRPr>
            </a:p>
          </p:txBody>
        </p:sp>
        <p:sp>
          <p:nvSpPr>
            <p:cNvPr id="18453" name="CasellaDiTesto 48"/>
            <p:cNvSpPr txBox="1">
              <a:spLocks noChangeArrowheads="1"/>
            </p:cNvSpPr>
            <p:nvPr/>
          </p:nvSpPr>
          <p:spPr bwMode="auto">
            <a:xfrm>
              <a:off x="-51" y="670"/>
              <a:ext cx="2423" cy="279"/>
            </a:xfrm>
            <a:prstGeom prst="rect">
              <a:avLst/>
            </a:prstGeom>
            <a:solidFill>
              <a:srgbClr val="92D0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lvl="0" algn="just"/>
              <a:r>
                <a:rPr lang="it-IT" sz="1100" b="1" dirty="0" smtClean="0"/>
                <a:t>riconoscimento reciproco  di diritti/doveri</a:t>
              </a:r>
              <a:endParaRPr lang="it-IT" sz="1100" b="1" dirty="0"/>
            </a:p>
          </p:txBody>
        </p:sp>
        <p:sp>
          <p:nvSpPr>
            <p:cNvPr id="18454" name="Rectangle 35"/>
            <p:cNvSpPr>
              <a:spLocks noChangeArrowheads="1"/>
            </p:cNvSpPr>
            <p:nvPr/>
          </p:nvSpPr>
          <p:spPr bwMode="auto">
            <a:xfrm>
              <a:off x="-51" y="894"/>
              <a:ext cx="2454" cy="1215"/>
            </a:xfrm>
            <a:prstGeom prst="rect">
              <a:avLst/>
            </a:prstGeom>
            <a:noFill/>
            <a:ln w="12700" algn="ctr">
              <a:noFill/>
              <a:miter lim="800000"/>
              <a:headEnd/>
              <a:tailEnd/>
            </a:ln>
            <a:effectLst/>
            <a:extLst>
              <a:ext uri="{909E8E84-426E-40DD-AFC4-6F175D3DCCD1}">
                <a14:hiddenFill xmlns:a14="http://schemas.microsoft.com/office/drawing/2010/main">
                  <a:solidFill>
                    <a:srgbClr val="FFE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grpSp>
      <p:grpSp>
        <p:nvGrpSpPr>
          <p:cNvPr id="68645" name="Group 37"/>
          <p:cNvGrpSpPr>
            <a:grpSpLocks/>
          </p:cNvGrpSpPr>
          <p:nvPr/>
        </p:nvGrpSpPr>
        <p:grpSpPr bwMode="auto">
          <a:xfrm>
            <a:off x="5041900" y="4365625"/>
            <a:ext cx="3942487" cy="2322513"/>
            <a:chOff x="-161" y="628"/>
            <a:chExt cx="2584" cy="1463"/>
          </a:xfrm>
        </p:grpSpPr>
        <p:sp>
          <p:nvSpPr>
            <p:cNvPr id="18449" name="CasellaDiTesto 48"/>
            <p:cNvSpPr txBox="1">
              <a:spLocks noChangeArrowheads="1"/>
            </p:cNvSpPr>
            <p:nvPr/>
          </p:nvSpPr>
          <p:spPr bwMode="auto">
            <a:xfrm>
              <a:off x="-161" y="945"/>
              <a:ext cx="2584" cy="79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algn="just" eaLnBrk="1" fontAlgn="base" hangingPunct="1">
                <a:spcBef>
                  <a:spcPct val="50000"/>
                </a:spcBef>
                <a:spcAft>
                  <a:spcPct val="0"/>
                </a:spcAft>
                <a:buClr>
                  <a:srgbClr val="FF0000"/>
                </a:buClr>
                <a:buFontTx/>
                <a:buChar char="•"/>
              </a:pPr>
              <a:r>
                <a:rPr lang="it-IT" sz="1600" dirty="0">
                  <a:solidFill>
                    <a:srgbClr val="000000"/>
                  </a:solidFill>
                </a:rPr>
                <a:t> 	</a:t>
              </a:r>
              <a:r>
                <a:rPr lang="it-IT" sz="1200" dirty="0" smtClean="0">
                  <a:solidFill>
                    <a:srgbClr val="000000"/>
                  </a:solidFill>
                </a:rPr>
                <a:t>Locke, Rousseau, </a:t>
              </a:r>
              <a:r>
                <a:rPr lang="it-IT" sz="1200" dirty="0" err="1" smtClean="0">
                  <a:solidFill>
                    <a:srgbClr val="000000"/>
                  </a:solidFill>
                </a:rPr>
                <a:t>Marx</a:t>
              </a:r>
              <a:endParaRPr lang="it-IT" sz="1200" dirty="0" smtClean="0">
                <a:solidFill>
                  <a:srgbClr val="000000"/>
                </a:solidFill>
              </a:endParaRPr>
            </a:p>
            <a:p>
              <a:pPr algn="just" eaLnBrk="1" fontAlgn="base" hangingPunct="1">
                <a:spcBef>
                  <a:spcPct val="50000"/>
                </a:spcBef>
                <a:spcAft>
                  <a:spcPct val="0"/>
                </a:spcAft>
                <a:buClr>
                  <a:srgbClr val="FF0000"/>
                </a:buClr>
                <a:buFontTx/>
                <a:buChar char="•"/>
                <a:tabLst/>
              </a:pPr>
              <a:r>
                <a:rPr lang="it-IT" sz="1200" dirty="0" smtClean="0">
                  <a:solidFill>
                    <a:srgbClr val="000000"/>
                  </a:solidFill>
                </a:rPr>
                <a:t>  Solidarismo cattolico e socialista</a:t>
              </a:r>
              <a:endParaRPr lang="it-IT" sz="1200" dirty="0">
                <a:solidFill>
                  <a:srgbClr val="000000"/>
                </a:solidFill>
              </a:endParaRPr>
            </a:p>
            <a:p>
              <a:pPr algn="just" eaLnBrk="1" fontAlgn="base" hangingPunct="1">
                <a:spcBef>
                  <a:spcPct val="50000"/>
                </a:spcBef>
                <a:spcAft>
                  <a:spcPct val="0"/>
                </a:spcAft>
                <a:buClr>
                  <a:srgbClr val="FF0000"/>
                </a:buClr>
                <a:buFontTx/>
                <a:buChar char="•"/>
              </a:pPr>
              <a:r>
                <a:rPr lang="it-IT" sz="1200" dirty="0">
                  <a:solidFill>
                    <a:srgbClr val="000000"/>
                  </a:solidFill>
                </a:rPr>
                <a:t>  </a:t>
              </a:r>
              <a:r>
                <a:rPr lang="it-IT" sz="1200" dirty="0" smtClean="0">
                  <a:solidFill>
                    <a:srgbClr val="000000"/>
                  </a:solidFill>
                </a:rPr>
                <a:t>Welfare state</a:t>
              </a:r>
              <a:endParaRPr lang="it-IT" sz="1200" dirty="0">
                <a:solidFill>
                  <a:srgbClr val="000000"/>
                </a:solidFill>
              </a:endParaRPr>
            </a:p>
            <a:p>
              <a:pPr eaLnBrk="1" fontAlgn="base" hangingPunct="1">
                <a:spcBef>
                  <a:spcPct val="50000"/>
                </a:spcBef>
                <a:spcAft>
                  <a:spcPct val="0"/>
                </a:spcAft>
                <a:buClr>
                  <a:srgbClr val="FF0000"/>
                </a:buClr>
              </a:pPr>
              <a:endParaRPr lang="it-IT" sz="1600" dirty="0">
                <a:solidFill>
                  <a:srgbClr val="000000"/>
                </a:solidFill>
              </a:endParaRPr>
            </a:p>
          </p:txBody>
        </p:sp>
        <p:sp>
          <p:nvSpPr>
            <p:cNvPr id="18450" name="CasellaDiTesto 48"/>
            <p:cNvSpPr txBox="1">
              <a:spLocks noChangeArrowheads="1"/>
            </p:cNvSpPr>
            <p:nvPr/>
          </p:nvSpPr>
          <p:spPr bwMode="auto">
            <a:xfrm>
              <a:off x="-161" y="628"/>
              <a:ext cx="2584" cy="252"/>
            </a:xfrm>
            <a:prstGeom prst="rect">
              <a:avLst/>
            </a:prstGeom>
            <a:solidFill>
              <a:srgbClr val="A7DD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tabLst>
                  <a:tab pos="261938" algn="l"/>
                </a:tabLst>
                <a:defRPr sz="2200">
                  <a:solidFill>
                    <a:schemeClr val="tx1"/>
                  </a:solidFill>
                  <a:latin typeface="Verdana" pitchFamily="34" charset="0"/>
                  <a:ea typeface="ＭＳ Ｐゴシック" pitchFamily="-108" charset="-128"/>
                </a:defRPr>
              </a:lvl1pPr>
              <a:lvl2pPr marL="742950" indent="-285750" eaLnBrk="0" hangingPunct="0">
                <a:tabLst>
                  <a:tab pos="261938" algn="l"/>
                </a:tabLst>
                <a:defRPr sz="2200">
                  <a:solidFill>
                    <a:schemeClr val="tx1"/>
                  </a:solidFill>
                  <a:latin typeface="Verdana" pitchFamily="34" charset="0"/>
                  <a:ea typeface="ＭＳ Ｐゴシック" pitchFamily="-108" charset="-128"/>
                </a:defRPr>
              </a:lvl2pPr>
              <a:lvl3pPr marL="1143000" indent="-228600" eaLnBrk="0" hangingPunct="0">
                <a:tabLst>
                  <a:tab pos="261938" algn="l"/>
                </a:tabLst>
                <a:defRPr sz="2200">
                  <a:solidFill>
                    <a:schemeClr val="tx1"/>
                  </a:solidFill>
                  <a:latin typeface="Verdana" pitchFamily="34" charset="0"/>
                  <a:ea typeface="ＭＳ Ｐゴシック" pitchFamily="-108" charset="-128"/>
                </a:defRPr>
              </a:lvl3pPr>
              <a:lvl4pPr marL="1600200" indent="-228600" eaLnBrk="0" hangingPunct="0">
                <a:tabLst>
                  <a:tab pos="261938" algn="l"/>
                </a:tabLst>
                <a:defRPr sz="2200">
                  <a:solidFill>
                    <a:schemeClr val="tx1"/>
                  </a:solidFill>
                  <a:latin typeface="Verdana" pitchFamily="34" charset="0"/>
                  <a:ea typeface="ＭＳ Ｐゴシック" pitchFamily="-108" charset="-128"/>
                </a:defRPr>
              </a:lvl4pPr>
              <a:lvl5pPr marL="2057400" indent="-228600" eaLnBrk="0" hangingPunct="0">
                <a:tabLst>
                  <a:tab pos="261938" algn="l"/>
                </a:tabLst>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tabLst>
                  <a:tab pos="261938" algn="l"/>
                </a:tabLst>
                <a:defRPr sz="2200">
                  <a:solidFill>
                    <a:schemeClr val="tx1"/>
                  </a:solidFill>
                  <a:latin typeface="Verdana" pitchFamily="34" charset="0"/>
                  <a:ea typeface="ＭＳ Ｐゴシック" pitchFamily="-108" charset="-128"/>
                </a:defRPr>
              </a:lvl9pPr>
            </a:lstStyle>
            <a:p>
              <a:pPr lvl="0" algn="ctr"/>
              <a:r>
                <a:rPr lang="it-IT" sz="1000" b="1" dirty="0" smtClean="0"/>
                <a:t>Libertà, uguaglianza, solidarietà </a:t>
              </a:r>
            </a:p>
            <a:p>
              <a:pPr lvl="0" algn="ctr"/>
              <a:r>
                <a:rPr lang="it-IT" sz="1000" b="1" dirty="0" smtClean="0"/>
                <a:t>(tradizione liberale, democratica e socialista)</a:t>
              </a:r>
              <a:endParaRPr lang="it-IT" sz="1800" b="1" dirty="0">
                <a:solidFill>
                  <a:srgbClr val="000000"/>
                </a:solidFill>
              </a:endParaRPr>
            </a:p>
          </p:txBody>
        </p:sp>
        <p:sp>
          <p:nvSpPr>
            <p:cNvPr id="18451" name="Rectangle 40"/>
            <p:cNvSpPr>
              <a:spLocks noChangeArrowheads="1"/>
            </p:cNvSpPr>
            <p:nvPr/>
          </p:nvSpPr>
          <p:spPr bwMode="auto">
            <a:xfrm>
              <a:off x="-161" y="894"/>
              <a:ext cx="2584" cy="1197"/>
            </a:xfrm>
            <a:prstGeom prst="rect">
              <a:avLst/>
            </a:prstGeom>
            <a:noFill/>
            <a:ln w="12700" algn="ctr">
              <a:noFill/>
              <a:miter lim="800000"/>
              <a:headEnd/>
              <a:tailEnd/>
            </a:ln>
            <a:effectLst/>
            <a:extLst>
              <a:ext uri="{909E8E84-426E-40DD-AFC4-6F175D3DCCD1}">
                <a14:hiddenFill xmlns:a14="http://schemas.microsoft.com/office/drawing/2010/main">
                  <a:solidFill>
                    <a:srgbClr val="FFE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grpSp>
      <p:grpSp>
        <p:nvGrpSpPr>
          <p:cNvPr id="18444" name="Group 42"/>
          <p:cNvGrpSpPr>
            <a:grpSpLocks/>
          </p:cNvGrpSpPr>
          <p:nvPr/>
        </p:nvGrpSpPr>
        <p:grpSpPr bwMode="auto">
          <a:xfrm>
            <a:off x="2790824" y="2707209"/>
            <a:ext cx="3573463" cy="1400175"/>
            <a:chOff x="1756" y="1845"/>
            <a:chExt cx="2251" cy="882"/>
          </a:xfrm>
        </p:grpSpPr>
        <p:sp>
          <p:nvSpPr>
            <p:cNvPr id="18447" name="Oval 2"/>
            <p:cNvSpPr>
              <a:spLocks noChangeArrowheads="1"/>
            </p:cNvSpPr>
            <p:nvPr/>
          </p:nvSpPr>
          <p:spPr bwMode="auto">
            <a:xfrm>
              <a:off x="1756" y="1845"/>
              <a:ext cx="2202" cy="882"/>
            </a:xfrm>
            <a:prstGeom prst="ellipse">
              <a:avLst/>
            </a:prstGeom>
            <a:solidFill>
              <a:schemeClr val="accent1"/>
            </a:solidFill>
            <a:ln>
              <a:noFill/>
            </a:ln>
            <a:effectLst/>
            <a:extLst>
              <a:ext uri="{91240B29-F687-4F45-9708-019B960494DF}">
                <a14:hiddenLine xmlns:a14="http://schemas.microsoft.com/office/drawing/2010/main" w="1270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50000"/>
                </a:spcBef>
                <a:spcAft>
                  <a:spcPct val="0"/>
                </a:spcAft>
                <a:buFont typeface="Wingdings" pitchFamily="2" charset="2"/>
                <a:buChar char="Ø"/>
              </a:pPr>
              <a:endParaRPr lang="it-IT" sz="2200">
                <a:solidFill>
                  <a:srgbClr val="000000"/>
                </a:solidFill>
                <a:latin typeface="Verdana" pitchFamily="34" charset="0"/>
                <a:ea typeface="ＭＳ Ｐゴシック" pitchFamily="-108" charset="-128"/>
              </a:endParaRPr>
            </a:p>
          </p:txBody>
        </p:sp>
        <p:sp>
          <p:nvSpPr>
            <p:cNvPr id="18448" name="Text Box 3"/>
            <p:cNvSpPr txBox="1">
              <a:spLocks noChangeArrowheads="1"/>
            </p:cNvSpPr>
            <p:nvPr/>
          </p:nvSpPr>
          <p:spPr bwMode="auto">
            <a:xfrm>
              <a:off x="1807" y="2148"/>
              <a:ext cx="220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ea typeface="ＭＳ Ｐゴシック" pitchFamily="-108" charset="-128"/>
                </a:defRPr>
              </a:lvl1pPr>
              <a:lvl2pPr marL="742950" indent="-285750" eaLnBrk="0" hangingPunct="0">
                <a:defRPr sz="2200">
                  <a:solidFill>
                    <a:schemeClr val="tx1"/>
                  </a:solidFill>
                  <a:latin typeface="Verdana" pitchFamily="34" charset="0"/>
                  <a:ea typeface="ＭＳ Ｐゴシック" pitchFamily="-108" charset="-128"/>
                </a:defRPr>
              </a:lvl2pPr>
              <a:lvl3pPr marL="1143000" indent="-228600" eaLnBrk="0" hangingPunct="0">
                <a:defRPr sz="2200">
                  <a:solidFill>
                    <a:schemeClr val="tx1"/>
                  </a:solidFill>
                  <a:latin typeface="Verdana" pitchFamily="34" charset="0"/>
                  <a:ea typeface="ＭＳ Ｐゴシック" pitchFamily="-108" charset="-128"/>
                </a:defRPr>
              </a:lvl3pPr>
              <a:lvl4pPr marL="1600200" indent="-228600" eaLnBrk="0" hangingPunct="0">
                <a:defRPr sz="2200">
                  <a:solidFill>
                    <a:schemeClr val="tx1"/>
                  </a:solidFill>
                  <a:latin typeface="Verdana" pitchFamily="34" charset="0"/>
                  <a:ea typeface="ＭＳ Ｐゴシック" pitchFamily="-108" charset="-128"/>
                </a:defRPr>
              </a:lvl4pPr>
              <a:lvl5pPr marL="2057400" indent="-228600" eaLnBrk="0" hangingPunct="0">
                <a:defRPr sz="2200">
                  <a:solidFill>
                    <a:schemeClr val="tx1"/>
                  </a:solidFill>
                  <a:latin typeface="Verdana" pitchFamily="34" charset="0"/>
                  <a:ea typeface="ＭＳ Ｐゴシック" pitchFamily="-108" charset="-128"/>
                </a:defRPr>
              </a:lvl5pPr>
              <a:lvl6pPr marL="2514600" indent="-228600" algn="ctr" eaLnBrk="0" fontAlgn="base" hangingPunct="0">
                <a:spcBef>
                  <a:spcPct val="50000"/>
                </a:spcBef>
                <a:spcAft>
                  <a:spcPct val="0"/>
                </a:spcAft>
                <a:buFont typeface="Wingdings" pitchFamily="2" charset="2"/>
                <a:buChar char="Ø"/>
                <a:defRPr sz="2200">
                  <a:solidFill>
                    <a:schemeClr val="tx1"/>
                  </a:solidFill>
                  <a:latin typeface="Verdana" pitchFamily="34" charset="0"/>
                  <a:ea typeface="ＭＳ Ｐゴシック" pitchFamily="-108" charset="-128"/>
                </a:defRPr>
              </a:lvl6pPr>
              <a:lvl7pPr marL="2971800" indent="-228600" algn="ctr" eaLnBrk="0" fontAlgn="base" hangingPunct="0">
                <a:spcBef>
                  <a:spcPct val="50000"/>
                </a:spcBef>
                <a:spcAft>
                  <a:spcPct val="0"/>
                </a:spcAft>
                <a:buFont typeface="Wingdings" pitchFamily="2" charset="2"/>
                <a:buChar char="Ø"/>
                <a:defRPr sz="2200">
                  <a:solidFill>
                    <a:schemeClr val="tx1"/>
                  </a:solidFill>
                  <a:latin typeface="Verdana" pitchFamily="34" charset="0"/>
                  <a:ea typeface="ＭＳ Ｐゴシック" pitchFamily="-108" charset="-128"/>
                </a:defRPr>
              </a:lvl7pPr>
              <a:lvl8pPr marL="3429000" indent="-228600" algn="ctr" eaLnBrk="0" fontAlgn="base" hangingPunct="0">
                <a:spcBef>
                  <a:spcPct val="50000"/>
                </a:spcBef>
                <a:spcAft>
                  <a:spcPct val="0"/>
                </a:spcAft>
                <a:buFont typeface="Wingdings" pitchFamily="2" charset="2"/>
                <a:buChar char="Ø"/>
                <a:defRPr sz="2200">
                  <a:solidFill>
                    <a:schemeClr val="tx1"/>
                  </a:solidFill>
                  <a:latin typeface="Verdana" pitchFamily="34" charset="0"/>
                  <a:ea typeface="ＭＳ Ｐゴシック" pitchFamily="-108" charset="-128"/>
                </a:defRPr>
              </a:lvl8pPr>
              <a:lvl9pPr marL="3886200" indent="-228600" algn="ctr" eaLnBrk="0" fontAlgn="base" hangingPunct="0">
                <a:spcBef>
                  <a:spcPct val="50000"/>
                </a:spcBef>
                <a:spcAft>
                  <a:spcPct val="0"/>
                </a:spcAft>
                <a:buFont typeface="Wingdings" pitchFamily="2" charset="2"/>
                <a:buChar char="Ø"/>
                <a:defRPr sz="2200">
                  <a:solidFill>
                    <a:schemeClr val="tx1"/>
                  </a:solidFill>
                  <a:latin typeface="Verdana" pitchFamily="34" charset="0"/>
                  <a:ea typeface="ＭＳ Ｐゴシック" pitchFamily="-108" charset="-128"/>
                </a:defRPr>
              </a:lvl9pPr>
            </a:lstStyle>
            <a:p>
              <a:pPr algn="ctr" eaLnBrk="1" fontAlgn="base" hangingPunct="1">
                <a:spcBef>
                  <a:spcPct val="50000"/>
                </a:spcBef>
                <a:spcAft>
                  <a:spcPct val="0"/>
                </a:spcAft>
                <a:buFont typeface="Wingdings" pitchFamily="2" charset="2"/>
                <a:buNone/>
              </a:pPr>
              <a:r>
                <a:rPr lang="it-IT" b="1" dirty="0" smtClean="0">
                  <a:solidFill>
                    <a:srgbClr val="FF0000"/>
                  </a:solidFill>
                </a:rPr>
                <a:t>CITTADINANZA</a:t>
              </a:r>
            </a:p>
          </p:txBody>
        </p:sp>
      </p:grpSp>
      <p:grpSp>
        <p:nvGrpSpPr>
          <p:cNvPr id="34" name="Gruppo 33"/>
          <p:cNvGrpSpPr/>
          <p:nvPr/>
        </p:nvGrpSpPr>
        <p:grpSpPr>
          <a:xfrm rot="14200006">
            <a:off x="6384877" y="3760837"/>
            <a:ext cx="673356" cy="366428"/>
            <a:chOff x="2432460" y="3840368"/>
            <a:chExt cx="986154" cy="529760"/>
          </a:xfrm>
        </p:grpSpPr>
        <p:sp>
          <p:nvSpPr>
            <p:cNvPr id="35" name="Freccia a destra 34"/>
            <p:cNvSpPr/>
            <p:nvPr/>
          </p:nvSpPr>
          <p:spPr>
            <a:xfrm rot="9203232">
              <a:off x="2432460" y="3840368"/>
              <a:ext cx="986154" cy="5297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Freccia a destra 4"/>
            <p:cNvSpPr/>
            <p:nvPr/>
          </p:nvSpPr>
          <p:spPr>
            <a:xfrm rot="20003232">
              <a:off x="2582969" y="3910723"/>
              <a:ext cx="827226" cy="317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p:txBody>
        </p:sp>
      </p:grpSp>
      <p:sp>
        <p:nvSpPr>
          <p:cNvPr id="37" name="Freccia a destra 4"/>
          <p:cNvSpPr/>
          <p:nvPr/>
        </p:nvSpPr>
        <p:spPr>
          <a:xfrm rot="20003232">
            <a:off x="2372637" y="3778688"/>
            <a:ext cx="564838" cy="219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00" y="3671888"/>
            <a:ext cx="6588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3203">
            <a:off x="2324857" y="2543624"/>
            <a:ext cx="6588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74681">
            <a:off x="6253031" y="2609849"/>
            <a:ext cx="6588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2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35"/>
                                        </p:tgtEl>
                                        <p:attrNameLst>
                                          <p:attrName>style.visibility</p:attrName>
                                        </p:attrNameLst>
                                      </p:cBhvr>
                                      <p:to>
                                        <p:strVal val="visible"/>
                                      </p:to>
                                    </p:set>
                                    <p:animEffect transition="in" filter="fade">
                                      <p:cBhvr>
                                        <p:cTn id="7" dur="500"/>
                                        <p:tgtEl>
                                          <p:spTgt spid="68635"/>
                                        </p:tgtEl>
                                      </p:cBhvr>
                                    </p:animEffect>
                                  </p:childTnLst>
                                </p:cTn>
                              </p:par>
                              <p:par>
                                <p:cTn id="8" presetID="10" presetClass="entr" presetSubtype="0" fill="hold" nodeType="withEffect">
                                  <p:stCondLst>
                                    <p:cond delay="0"/>
                                  </p:stCondLst>
                                  <p:childTnLst>
                                    <p:set>
                                      <p:cBhvr>
                                        <p:cTn id="9" dur="1" fill="hold">
                                          <p:stCondLst>
                                            <p:cond delay="0"/>
                                          </p:stCondLst>
                                        </p:cTn>
                                        <p:tgtEl>
                                          <p:spTgt spid="68636"/>
                                        </p:tgtEl>
                                        <p:attrNameLst>
                                          <p:attrName>style.visibility</p:attrName>
                                        </p:attrNameLst>
                                      </p:cBhvr>
                                      <p:to>
                                        <p:strVal val="visible"/>
                                      </p:to>
                                    </p:set>
                                    <p:animEffect transition="in" filter="fade">
                                      <p:cBhvr>
                                        <p:cTn id="10" dur="500"/>
                                        <p:tgtEl>
                                          <p:spTgt spid="68636"/>
                                        </p:tgtEl>
                                      </p:cBhvr>
                                    </p:animEffect>
                                  </p:childTnLst>
                                </p:cTn>
                              </p:par>
                              <p:par>
                                <p:cTn id="11" presetID="10" presetClass="entr" presetSubtype="0" fill="hold" nodeType="withEffect">
                                  <p:stCondLst>
                                    <p:cond delay="0"/>
                                  </p:stCondLst>
                                  <p:childTnLst>
                                    <p:set>
                                      <p:cBhvr>
                                        <p:cTn id="12" dur="1" fill="hold">
                                          <p:stCondLst>
                                            <p:cond delay="0"/>
                                          </p:stCondLst>
                                        </p:cTn>
                                        <p:tgtEl>
                                          <p:spTgt spid="68640"/>
                                        </p:tgtEl>
                                        <p:attrNameLst>
                                          <p:attrName>style.visibility</p:attrName>
                                        </p:attrNameLst>
                                      </p:cBhvr>
                                      <p:to>
                                        <p:strVal val="visible"/>
                                      </p:to>
                                    </p:set>
                                    <p:animEffect transition="in" filter="fade">
                                      <p:cBhvr>
                                        <p:cTn id="13" dur="500"/>
                                        <p:tgtEl>
                                          <p:spTgt spid="68640"/>
                                        </p:tgtEl>
                                      </p:cBhvr>
                                    </p:animEffect>
                                  </p:childTnLst>
                                </p:cTn>
                              </p:par>
                              <p:par>
                                <p:cTn id="14" presetID="10" presetClass="entr" presetSubtype="0" fill="hold" nodeType="withEffect">
                                  <p:stCondLst>
                                    <p:cond delay="0"/>
                                  </p:stCondLst>
                                  <p:childTnLst>
                                    <p:set>
                                      <p:cBhvr>
                                        <p:cTn id="15" dur="1" fill="hold">
                                          <p:stCondLst>
                                            <p:cond delay="0"/>
                                          </p:stCondLst>
                                        </p:cTn>
                                        <p:tgtEl>
                                          <p:spTgt spid="68645"/>
                                        </p:tgtEl>
                                        <p:attrNameLst>
                                          <p:attrName>style.visibility</p:attrName>
                                        </p:attrNameLst>
                                      </p:cBhvr>
                                      <p:to>
                                        <p:strVal val="visible"/>
                                      </p:to>
                                    </p:set>
                                    <p:animEffect transition="in" filter="fade">
                                      <p:cBhvr>
                                        <p:cTn id="16" dur="500"/>
                                        <p:tgtEl>
                                          <p:spTgt spid="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2123728" y="3212976"/>
            <a:ext cx="6400800" cy="1752600"/>
          </a:xfrm>
        </p:spPr>
        <p:txBody>
          <a:bodyPr>
            <a:normAutofit fontScale="40000" lnSpcReduction="20000"/>
          </a:bodyPr>
          <a:lstStyle/>
          <a:p>
            <a:pPr algn="just"/>
            <a:r>
              <a:rPr lang="it-IT" dirty="0" smtClean="0">
                <a:solidFill>
                  <a:schemeClr val="tx1"/>
                </a:solidFill>
              </a:rPr>
              <a:t>« […] il rapporto antinomico che la cittadinanza intrattiene con la democrazia in quanto dinamica di trasformazione del politico. Quando definiamo antinomico questo rapporto costitutivo della cittadinanza, che al tempo stesso la mette in crisi, ci riferiamo a una tradizione filosofica occidentale che ha particolarmente insistito su due idee: 1) quella di tensione permanente tra il positivo e il negativo, tra il processo di costruzione e di distruzione, e 2) quella di coesistenza tra un problema che non si può mai risolvere definitivamente e l’impossibilità di farlo scomparire. La nostra ipotesi di lavoro sarà per l’appunto che al centro dell'istituzione della cittadinanza la contraddizione nasce e rinasce incessantemente dal rapporto con la democrazia» </a:t>
            </a:r>
          </a:p>
          <a:p>
            <a:pPr algn="just"/>
            <a:r>
              <a:rPr lang="it-IT" dirty="0" smtClean="0">
                <a:solidFill>
                  <a:schemeClr val="tx1"/>
                </a:solidFill>
              </a:rPr>
              <a:t>                                            (E. </a:t>
            </a:r>
            <a:r>
              <a:rPr lang="it-IT" dirty="0" err="1" smtClean="0">
                <a:solidFill>
                  <a:schemeClr val="tx1"/>
                </a:solidFill>
              </a:rPr>
              <a:t>Balibar</a:t>
            </a:r>
            <a:r>
              <a:rPr lang="it-IT" dirty="0" smtClean="0">
                <a:solidFill>
                  <a:schemeClr val="tx1"/>
                </a:solidFill>
              </a:rPr>
              <a:t>, Cittadinanza, tr.it. Bollati </a:t>
            </a:r>
            <a:r>
              <a:rPr lang="it-IT" dirty="0" err="1" smtClean="0">
                <a:solidFill>
                  <a:schemeClr val="tx1"/>
                </a:solidFill>
              </a:rPr>
              <a:t>Boringhieri</a:t>
            </a:r>
            <a:r>
              <a:rPr lang="it-IT" dirty="0" smtClean="0">
                <a:solidFill>
                  <a:schemeClr val="tx1"/>
                </a:solidFill>
              </a:rPr>
              <a:t>, Torino 2012, p.12)</a:t>
            </a:r>
          </a:p>
          <a:p>
            <a:endParaRPr lang="it-IT" dirty="0"/>
          </a:p>
        </p:txBody>
      </p:sp>
      <p:sp>
        <p:nvSpPr>
          <p:cNvPr id="5" name="CasellaDiTesto 4"/>
          <p:cNvSpPr txBox="1"/>
          <p:nvPr/>
        </p:nvSpPr>
        <p:spPr>
          <a:xfrm>
            <a:off x="269132" y="908720"/>
            <a:ext cx="8856984" cy="1661993"/>
          </a:xfrm>
          <a:prstGeom prst="rect">
            <a:avLst/>
          </a:prstGeom>
          <a:noFill/>
        </p:spPr>
        <p:txBody>
          <a:bodyPr wrap="square" rtlCol="0">
            <a:spAutoFit/>
          </a:bodyPr>
          <a:lstStyle/>
          <a:p>
            <a:r>
              <a:rPr lang="it-IT" b="1" dirty="0">
                <a:solidFill>
                  <a:schemeClr val="accent2"/>
                </a:solidFill>
              </a:rPr>
              <a:t>Rapporto antinomico cittadinanza-democrazia</a:t>
            </a:r>
            <a:endParaRPr lang="it-IT" dirty="0">
              <a:solidFill>
                <a:schemeClr val="accent2"/>
              </a:solidFill>
            </a:endParaRPr>
          </a:p>
          <a:p>
            <a:pPr marL="285750" lvl="0" indent="-285750">
              <a:buFont typeface="Arial" pitchFamily="34" charset="0"/>
              <a:buChar char="•"/>
            </a:pPr>
            <a:r>
              <a:rPr lang="it-IT" sz="1600" dirty="0"/>
              <a:t>potere costituente/potere costituito (forze di costruzione/distruzione)</a:t>
            </a:r>
          </a:p>
          <a:p>
            <a:pPr marL="285750" lvl="0" indent="-285750">
              <a:buFont typeface="Arial" pitchFamily="34" charset="0"/>
              <a:buChar char="•"/>
            </a:pPr>
            <a:r>
              <a:rPr lang="it-IT" sz="1600" dirty="0"/>
              <a:t>stato-nazione, cittadinanza nazionale uguaglianza-libertà: insurrezione/rivoluzione </a:t>
            </a:r>
          </a:p>
          <a:p>
            <a:pPr marL="285750" lvl="0" indent="-285750">
              <a:buFont typeface="Arial" pitchFamily="34" charset="0"/>
              <a:buChar char="•"/>
            </a:pPr>
            <a:r>
              <a:rPr lang="it-IT" sz="1600" dirty="0"/>
              <a:t>rappresentanza politica: autorizzazione dei </a:t>
            </a:r>
            <a:r>
              <a:rPr lang="it-IT" sz="1600" dirty="0" smtClean="0"/>
              <a:t>rappresentanti/potere-azione dei </a:t>
            </a:r>
            <a:r>
              <a:rPr lang="it-IT" sz="1600" dirty="0"/>
              <a:t>rappresentati</a:t>
            </a:r>
          </a:p>
          <a:p>
            <a:pPr marL="285750" lvl="0" indent="-285750">
              <a:buFont typeface="Arial" pitchFamily="34" charset="0"/>
              <a:buChar char="•"/>
            </a:pPr>
            <a:r>
              <a:rPr lang="it-IT" sz="1600" dirty="0"/>
              <a:t>cittadinanza sociale: cittadinanza/conflitto sociale (inclusione/esclusione sociale)</a:t>
            </a:r>
          </a:p>
          <a:p>
            <a:endParaRPr lang="it-IT" dirty="0"/>
          </a:p>
        </p:txBody>
      </p:sp>
    </p:spTree>
    <p:extLst>
      <p:ext uri="{BB962C8B-B14F-4D97-AF65-F5344CB8AC3E}">
        <p14:creationId xmlns:p14="http://schemas.microsoft.com/office/powerpoint/2010/main" val="4145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sz="2700" b="1" dirty="0" smtClean="0"/>
              <a:t/>
            </a:r>
            <a:br>
              <a:rPr lang="it-IT" sz="2700" b="1" dirty="0" smtClean="0"/>
            </a:br>
            <a:r>
              <a:rPr lang="it-IT" sz="2700" b="1" dirty="0"/>
              <a:t/>
            </a:r>
            <a:br>
              <a:rPr lang="it-IT" sz="2700" b="1" dirty="0"/>
            </a:br>
            <a:r>
              <a:rPr lang="it-IT" sz="2700" b="1" dirty="0" smtClean="0">
                <a:solidFill>
                  <a:schemeClr val="accent2"/>
                </a:solidFill>
              </a:rPr>
              <a:t>Sette </a:t>
            </a:r>
            <a:r>
              <a:rPr lang="it-IT" sz="2700" b="1" dirty="0">
                <a:solidFill>
                  <a:schemeClr val="accent2"/>
                </a:solidFill>
              </a:rPr>
              <a:t>proposte finali di </a:t>
            </a:r>
            <a:r>
              <a:rPr lang="it-IT" sz="2700" b="1" dirty="0" err="1">
                <a:solidFill>
                  <a:schemeClr val="accent2"/>
                </a:solidFill>
              </a:rPr>
              <a:t>Balibar</a:t>
            </a:r>
            <a:r>
              <a:rPr lang="it-IT" sz="2700" b="1" dirty="0">
                <a:solidFill>
                  <a:schemeClr val="accent2"/>
                </a:solidFill>
              </a:rPr>
              <a:t> </a:t>
            </a:r>
            <a:r>
              <a:rPr lang="it-IT" sz="2700" b="1" dirty="0" smtClean="0">
                <a:solidFill>
                  <a:schemeClr val="accent2"/>
                </a:solidFill>
              </a:rPr>
              <a:t/>
            </a:r>
            <a:br>
              <a:rPr lang="it-IT" sz="2700" b="1" dirty="0" smtClean="0">
                <a:solidFill>
                  <a:schemeClr val="accent2"/>
                </a:solidFill>
              </a:rPr>
            </a:br>
            <a:r>
              <a:rPr lang="it-IT" sz="2700" b="1" dirty="0" smtClean="0">
                <a:solidFill>
                  <a:schemeClr val="accent2"/>
                </a:solidFill>
              </a:rPr>
              <a:t>(</a:t>
            </a:r>
            <a:r>
              <a:rPr lang="it-IT" sz="2700" b="1" dirty="0">
                <a:solidFill>
                  <a:schemeClr val="accent2"/>
                </a:solidFill>
              </a:rPr>
              <a:t>nesso cittadinanza-democrazia: democratizzare la democrazia)</a:t>
            </a:r>
            <a:r>
              <a:rPr lang="it-IT" sz="2000" dirty="0">
                <a:solidFill>
                  <a:schemeClr val="accent2"/>
                </a:solidFill>
              </a:rPr>
              <a:t/>
            </a:r>
            <a:br>
              <a:rPr lang="it-IT" sz="2000" dirty="0">
                <a:solidFill>
                  <a:schemeClr val="accent2"/>
                </a:solidFill>
              </a:rPr>
            </a:br>
            <a:endParaRPr lang="it-IT" dirty="0">
              <a:solidFill>
                <a:schemeClr val="accent2"/>
              </a:solidFill>
            </a:endParaRPr>
          </a:p>
        </p:txBody>
      </p:sp>
      <p:sp>
        <p:nvSpPr>
          <p:cNvPr id="3" name="Segnaposto contenuto 2"/>
          <p:cNvSpPr>
            <a:spLocks noGrp="1"/>
          </p:cNvSpPr>
          <p:nvPr>
            <p:ph idx="1"/>
          </p:nvPr>
        </p:nvSpPr>
        <p:spPr/>
        <p:txBody>
          <a:bodyPr>
            <a:normAutofit fontScale="70000" lnSpcReduction="20000"/>
          </a:bodyPr>
          <a:lstStyle/>
          <a:p>
            <a:pPr marL="514350" lvl="0" indent="-514350" algn="just">
              <a:buFont typeface="+mj-lt"/>
              <a:buAutoNum type="arabicPeriod"/>
            </a:pPr>
            <a:r>
              <a:rPr lang="it-IT" b="1" dirty="0" smtClean="0"/>
              <a:t>Democrazia </a:t>
            </a:r>
            <a:r>
              <a:rPr lang="it-IT" b="1" dirty="0"/>
              <a:t>a venire (J. </a:t>
            </a:r>
            <a:r>
              <a:rPr lang="it-IT" b="1" dirty="0" err="1"/>
              <a:t>Derrida</a:t>
            </a:r>
            <a:r>
              <a:rPr lang="it-IT" b="1" dirty="0"/>
              <a:t>)</a:t>
            </a:r>
            <a:r>
              <a:rPr lang="it-IT" dirty="0"/>
              <a:t>. democratizzazione della democrazia di cui </a:t>
            </a:r>
            <a:r>
              <a:rPr lang="it-IT" dirty="0" smtClean="0"/>
              <a:t>il cittadino </a:t>
            </a:r>
            <a:r>
              <a:rPr lang="it-IT" dirty="0"/>
              <a:t>attivo è agente di trasformazione. Nessun perfezionamento finale né supina accettazione della democrazia esistente. Nesso con il momento rivoluzionario della cittadinanza, rivoluzione non come evento violento, ma come processo continuo, in condizioni storiche sempre mutevoli.</a:t>
            </a:r>
            <a:endParaRPr lang="it-IT" sz="2000" dirty="0"/>
          </a:p>
          <a:p>
            <a:pPr marL="514350" lvl="0" indent="-514350" algn="just">
              <a:buFont typeface="+mj-lt"/>
              <a:buAutoNum type="arabicPeriod"/>
            </a:pPr>
            <a:r>
              <a:rPr lang="it-IT" b="1" dirty="0"/>
              <a:t>Un dispositivo costituzionale nuovo ha un contenuto civico se porta più diritti, più partecipazione, più rappresentanza</a:t>
            </a:r>
            <a:r>
              <a:rPr lang="it-IT" dirty="0"/>
              <a:t>. Decostruzione continua di separazioni ed esclusioni, trasformazioni delle frontiere e della circolazione dei soggetti, gestione planetaria dell’utilizzo delle risorse e dei beni comuni, democrazia come “invenzione continua” (C. </a:t>
            </a:r>
            <a:r>
              <a:rPr lang="it-IT" dirty="0" err="1"/>
              <a:t>Lefort</a:t>
            </a:r>
            <a:r>
              <a:rPr lang="it-IT" dirty="0" smtClean="0"/>
              <a:t>).</a:t>
            </a:r>
          </a:p>
          <a:p>
            <a:pPr marL="514350" lvl="0" indent="-514350" algn="just">
              <a:buFont typeface="+mj-lt"/>
              <a:buAutoNum type="arabicPeriod"/>
            </a:pPr>
            <a:r>
              <a:rPr lang="it-IT" sz="2900" b="1" dirty="0"/>
              <a:t>Cittadinanza come “rivoluzione permanente”</a:t>
            </a:r>
            <a:r>
              <a:rPr lang="it-IT" sz="2900" dirty="0"/>
              <a:t>. “Lo scopo finale è nulla, il movimento è tutto” (</a:t>
            </a:r>
            <a:r>
              <a:rPr lang="it-IT" sz="2900" dirty="0" err="1"/>
              <a:t>E.Bernstein</a:t>
            </a:r>
            <a:r>
              <a:rPr lang="it-IT" sz="2900" dirty="0"/>
              <a:t>)</a:t>
            </a:r>
            <a:endParaRPr lang="it-IT" sz="2300" dirty="0"/>
          </a:p>
          <a:p>
            <a:pPr marL="0" indent="0">
              <a:buNone/>
            </a:pPr>
            <a:endParaRPr lang="it-IT" sz="1800" dirty="0"/>
          </a:p>
          <a:p>
            <a:pPr marL="514350" lvl="0" indent="-514350">
              <a:buFont typeface="+mj-lt"/>
              <a:buAutoNum type="arabicPeriod"/>
            </a:pPr>
            <a:endParaRPr lang="it-IT" sz="2000" dirty="0"/>
          </a:p>
        </p:txBody>
      </p:sp>
    </p:spTree>
    <p:extLst>
      <p:ext uri="{BB962C8B-B14F-4D97-AF65-F5344CB8AC3E}">
        <p14:creationId xmlns:p14="http://schemas.microsoft.com/office/powerpoint/2010/main" val="28920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514350" lvl="0" indent="-514350">
              <a:buFont typeface="+mj-lt"/>
              <a:buAutoNum type="arabicPeriod" startAt="4"/>
            </a:pPr>
            <a:r>
              <a:rPr lang="it-IT" sz="1800" b="1" dirty="0">
                <a:solidFill>
                  <a:prstClr val="black"/>
                </a:solidFill>
              </a:rPr>
              <a:t>Priorità all’elemento positivo di nuove pratiche individuali-collettive di partecipazione politica (il momento dell’”invenzione democratica” su quello della resistenza e all’opposizione alle restrizioni della democrazia</a:t>
            </a:r>
            <a:r>
              <a:rPr lang="it-IT" sz="1800" dirty="0">
                <a:solidFill>
                  <a:prstClr val="black"/>
                </a:solidFill>
              </a:rPr>
              <a:t>.</a:t>
            </a:r>
            <a:endParaRPr lang="it-IT" sz="1200" dirty="0">
              <a:solidFill>
                <a:prstClr val="black"/>
              </a:solidFill>
            </a:endParaRPr>
          </a:p>
          <a:p>
            <a:pPr marL="971550" lvl="1" indent="-514350">
              <a:buFont typeface="+mj-lt"/>
              <a:buAutoNum type="alphaLcPeriod"/>
            </a:pPr>
            <a:r>
              <a:rPr lang="it-IT" sz="1600" b="1" dirty="0">
                <a:solidFill>
                  <a:prstClr val="black"/>
                </a:solidFill>
              </a:rPr>
              <a:t>Non si può esportare la democrazia dall’esterno</a:t>
            </a:r>
            <a:r>
              <a:rPr lang="it-IT" sz="1600" dirty="0">
                <a:solidFill>
                  <a:prstClr val="black"/>
                </a:solidFill>
              </a:rPr>
              <a:t>. La democrazia è un processo che si costituisce dall’interno, che si sostanzia a partire da “atti di cittadinanza” minimi, che coinvolge le soggettività in campo, partendo da una domanda interna di cittadinanza, dando origine ad un processo espansivo, non in termini estensivi, ma intensivi, in quando trasforma il portatore stesso della domanda di cittadinanza e l’intera comunità. </a:t>
            </a:r>
          </a:p>
          <a:p>
            <a:pPr marL="971550" lvl="1" indent="-514350">
              <a:buFont typeface="+mj-lt"/>
              <a:buAutoNum type="alphaLcPeriod"/>
            </a:pPr>
            <a:r>
              <a:rPr lang="it-IT" sz="1600" b="1" dirty="0">
                <a:solidFill>
                  <a:prstClr val="black"/>
                </a:solidFill>
              </a:rPr>
              <a:t>Non si può operare alcuna trasformazione democratica attraverso mezzi o procedute non democratiche</a:t>
            </a:r>
            <a:r>
              <a:rPr lang="it-IT" sz="1600" dirty="0">
                <a:solidFill>
                  <a:prstClr val="black"/>
                </a:solidFill>
              </a:rPr>
              <a:t> (la lezione delle tragedie del comunismo nel XX secolo). Un movimento democratico dev’essere democratico nei suoi obiettivi e nel suo funzionamento interno</a:t>
            </a:r>
          </a:p>
          <a:p>
            <a:pPr marL="971550" lvl="1" indent="-514350">
              <a:buFont typeface="+mj-lt"/>
              <a:buAutoNum type="alphaLcPeriod"/>
            </a:pPr>
            <a:r>
              <a:rPr lang="it-IT" sz="1600" b="1" dirty="0">
                <a:solidFill>
                  <a:prstClr val="black"/>
                </a:solidFill>
              </a:rPr>
              <a:t>Ogni cambiamento non è soltanto un rovesciamento di rapporti di forza esterni, ma è già un’esperienza interna, </a:t>
            </a:r>
            <a:r>
              <a:rPr lang="it-IT" sz="1600" dirty="0">
                <a:solidFill>
                  <a:prstClr val="black"/>
                </a:solidFill>
              </a:rPr>
              <a:t>per i gruppi che se ne fanno promotori, di pratiche militanti di egualitarismo nelle discussioni e nelle decisioni</a:t>
            </a:r>
          </a:p>
          <a:p>
            <a:endParaRPr lang="it-IT" dirty="0"/>
          </a:p>
        </p:txBody>
      </p:sp>
    </p:spTree>
    <p:extLst>
      <p:ext uri="{BB962C8B-B14F-4D97-AF65-F5344CB8AC3E}">
        <p14:creationId xmlns:p14="http://schemas.microsoft.com/office/powerpoint/2010/main" val="17763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fontScale="62500" lnSpcReduction="20000"/>
          </a:bodyPr>
          <a:lstStyle/>
          <a:p>
            <a:pPr marL="514350" lvl="0" indent="-514350" algn="just">
              <a:buFont typeface="+mj-lt"/>
              <a:buAutoNum type="arabicPeriod" startAt="5"/>
            </a:pPr>
            <a:r>
              <a:rPr lang="it-IT" b="1" dirty="0" smtClean="0"/>
              <a:t>Ogni </a:t>
            </a:r>
            <a:r>
              <a:rPr lang="it-IT" b="1" dirty="0"/>
              <a:t>pratica trasformativa della politica comporta un lavoro dei cittadini su se stessi in una data situazione storica</a:t>
            </a:r>
            <a:r>
              <a:rPr lang="it-IT" dirty="0"/>
              <a:t>. Qui troviamo un chiaro rapporto tra virtù e cittadinanza. Si tratta di passare da pratiche trasformative basate sull’”assoggettamento” a pratiche della “</a:t>
            </a:r>
            <a:r>
              <a:rPr lang="it-IT" dirty="0" err="1"/>
              <a:t>soggettivizzazione</a:t>
            </a:r>
            <a:r>
              <a:rPr lang="it-IT" dirty="0"/>
              <a:t>”, senza che ciò significhi restare solo in un ambito individualistico (Foucault). Governo si se stessi e liberazione da forme interne di “servitù volontaria” (pensa alle analisi della Scuola di Francoforte sul conformismo di massa, sul consumismo e i media </a:t>
            </a:r>
            <a:r>
              <a:rPr lang="it-IT" dirty="0" smtClean="0"/>
              <a:t>commerciali), </a:t>
            </a:r>
            <a:r>
              <a:rPr lang="it-IT" dirty="0"/>
              <a:t>ovvero esperienza illusoria della libertà che scinde l’individuo dalle condizioni delle proprie azioni (l’individuo pensa di agire liberamente, ma pur scegliendo di fare ciò che fa, non sa perché lo sceglie). Forme di “disobbedienza civile” (</a:t>
            </a:r>
            <a:r>
              <a:rPr lang="it-IT" dirty="0" err="1"/>
              <a:t>Arendt</a:t>
            </a:r>
            <a:r>
              <a:rPr lang="it-IT" dirty="0"/>
              <a:t>, don Milani) come virtù civile, pur oscillando tra forze distruttive e forze di rigenerazione politica.</a:t>
            </a:r>
          </a:p>
          <a:p>
            <a:pPr marL="514350" lvl="0" indent="-514350" algn="just">
              <a:buFont typeface="+mj-lt"/>
              <a:buAutoNum type="arabicPeriod" startAt="5"/>
            </a:pPr>
            <a:r>
              <a:rPr lang="it-IT" b="1" dirty="0"/>
              <a:t>Accettare il carattere permanente del conflitto sociale, con le sue problematiche antinomiche</a:t>
            </a:r>
            <a:r>
              <a:rPr lang="it-IT" dirty="0"/>
              <a:t>. Insurrezione, conquista della cittadinanza sociale, istituzionalizzazione del conflitto</a:t>
            </a:r>
          </a:p>
          <a:p>
            <a:pPr marL="514350" lvl="0" indent="-514350" algn="just">
              <a:buFont typeface="+mj-lt"/>
              <a:buAutoNum type="arabicPeriod" startAt="5"/>
            </a:pPr>
            <a:r>
              <a:rPr lang="it-IT" b="1" dirty="0"/>
              <a:t>Il movimento come carattere permanente della dimensione politica con le sue aporie e problematicità</a:t>
            </a:r>
            <a:r>
              <a:rPr lang="it-IT" dirty="0"/>
              <a:t>, emancipazione continua (diritto ad avere diritti) tra ordine costituente e ordine costituito.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3946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923119335"/>
              </p:ext>
            </p:extLst>
          </p:nvPr>
        </p:nvGraphicFramePr>
        <p:xfrm>
          <a:off x="0" y="116632"/>
          <a:ext cx="89644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70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751344"/>
            <a:ext cx="8208912" cy="3139321"/>
          </a:xfrm>
          <a:prstGeom prst="rect">
            <a:avLst/>
          </a:prstGeom>
        </p:spPr>
        <p:txBody>
          <a:bodyPr wrap="square">
            <a:spAutoFit/>
          </a:bodyPr>
          <a:lstStyle/>
          <a:p>
            <a:r>
              <a:rPr lang="it-IT" b="1" dirty="0">
                <a:solidFill>
                  <a:schemeClr val="accent2"/>
                </a:solidFill>
              </a:rPr>
              <a:t>Globalizzazione</a:t>
            </a:r>
            <a:endParaRPr lang="it-IT" dirty="0">
              <a:solidFill>
                <a:schemeClr val="accent2"/>
              </a:solidFill>
            </a:endParaRPr>
          </a:p>
          <a:p>
            <a:pPr algn="just"/>
            <a:r>
              <a:rPr lang="it-IT" dirty="0"/>
              <a:t>Il termine "globalizzazione" indica la tendenza dell'economia a superare i confini nazionali ed assumere una dimensione mondiale. La mondializzazione del mercato riguarda ogni settore dell'economia, dai processi produttivi al mercato finanziario e commerciale. Conseguenza della globalizzazione è un minore controllo degli Stati nazionali sui processi economici a vantaggio di altri organismi sovranazionali, continentali (come l'Unione Europea) o mondiali (come la Banca mondiale, il Fondo monetario internazionale, il G8 ecc.). La competitività nel mercato globale impone a livello nazionale la riduzione del costo del lavoro e delle spese sociali del welfare state, per cui in molti casi si crea un impoverimento e la precarizzazione di molti strati della popolazione.</a:t>
            </a:r>
          </a:p>
        </p:txBody>
      </p:sp>
    </p:spTree>
    <p:extLst>
      <p:ext uri="{BB962C8B-B14F-4D97-AF65-F5344CB8AC3E}">
        <p14:creationId xmlns:p14="http://schemas.microsoft.com/office/powerpoint/2010/main" val="23923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422" y="0"/>
            <a:ext cx="5467155" cy="6858000"/>
          </a:xfrm>
          <a:prstGeom prst="rect">
            <a:avLst/>
          </a:prstGeom>
        </p:spPr>
      </p:pic>
    </p:spTree>
    <p:extLst>
      <p:ext uri="{BB962C8B-B14F-4D97-AF65-F5344CB8AC3E}">
        <p14:creationId xmlns:p14="http://schemas.microsoft.com/office/powerpoint/2010/main" val="27512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ema ">
  <a:themeElements>
    <a:clrScheme name="Sc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hema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charset="2"/>
          <a:buChar char="Ø"/>
          <a:tabLst/>
          <a:defRPr kumimoji="0" lang="it-IT" sz="2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charset="2"/>
          <a:buChar char="Ø"/>
          <a:tabLst/>
          <a:defRPr kumimoji="0" lang="it-IT" sz="2200" b="0" i="0" u="none" strike="noStrike" cap="none" normalizeH="0" baseline="0">
            <a:ln>
              <a:noFill/>
            </a:ln>
            <a:solidFill>
              <a:schemeClr val="tx1"/>
            </a:solidFill>
            <a:effectLst/>
            <a:latin typeface="Verdana" charset="0"/>
          </a:defRPr>
        </a:defPPr>
      </a:lstStyle>
    </a:lnDef>
  </a:objectDefaults>
  <a:extraClrSchemeLst>
    <a:extraClrScheme>
      <a:clrScheme name="Sc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144</TotalTime>
  <Words>966</Words>
  <Application>Microsoft Office PowerPoint</Application>
  <PresentationFormat>Presentazione su schermo (4:3)</PresentationFormat>
  <Paragraphs>55</Paragraphs>
  <Slides>12</Slides>
  <Notes>0</Notes>
  <HiddenSlides>0</HiddenSlides>
  <MMClips>0</MMClips>
  <ScaleCrop>false</ScaleCrop>
  <HeadingPairs>
    <vt:vector size="4" baseType="variant">
      <vt:variant>
        <vt:lpstr>Tema</vt:lpstr>
      </vt:variant>
      <vt:variant>
        <vt:i4>2</vt:i4>
      </vt:variant>
      <vt:variant>
        <vt:lpstr>Titoli diapositive</vt:lpstr>
      </vt:variant>
      <vt:variant>
        <vt:i4>12</vt:i4>
      </vt:variant>
    </vt:vector>
  </HeadingPairs>
  <TitlesOfParts>
    <vt:vector size="14" baseType="lpstr">
      <vt:lpstr>Tema di Office</vt:lpstr>
      <vt:lpstr>Schema </vt:lpstr>
      <vt:lpstr>Domanda di cittadinanza </vt:lpstr>
      <vt:lpstr>Presentazione standard di PowerPoint</vt:lpstr>
      <vt:lpstr>Presentazione standard di PowerPoint</vt:lpstr>
      <vt:lpstr>  Sette proposte finali di Balibar  (nesso cittadinanza-democrazia: democratizzare la democrazia)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 Battista Rimentano</dc:creator>
  <cp:lastModifiedBy>Giovanni Battista Rimentano</cp:lastModifiedBy>
  <cp:revision>19</cp:revision>
  <dcterms:created xsi:type="dcterms:W3CDTF">2013-02-24T10:04:28Z</dcterms:created>
  <dcterms:modified xsi:type="dcterms:W3CDTF">2013-02-25T22:00:23Z</dcterms:modified>
</cp:coreProperties>
</file>